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0" r:id="rId5"/>
    <p:sldId id="277" r:id="rId6"/>
    <p:sldId id="264" r:id="rId7"/>
    <p:sldId id="261" r:id="rId8"/>
    <p:sldId id="262" r:id="rId9"/>
    <p:sldId id="275" r:id="rId10"/>
  </p:sldIdLst>
  <p:sldSz cx="18288000" cy="10287000"/>
  <p:notesSz cx="6858000" cy="9144000"/>
  <p:embeddedFontLst>
    <p:embeddedFont>
      <p:font typeface="Arial Bold" panose="020B0704020202020204" pitchFamily="34" charset="0"/>
      <p:regular r:id="rId11"/>
      <p:bold r:id="rId12"/>
    </p:embeddedFont>
    <p:embeddedFont>
      <p:font typeface="Arial Italics" panose="020B0604020202020204" charset="0"/>
      <p:regular r:id="rId13"/>
    </p:embeddedFont>
    <p:embeddedFont>
      <p:font typeface="Calibri (MS)" panose="020B0604020202020204" charset="0"/>
      <p:regular r:id="rId14"/>
    </p:embeddedFont>
    <p:embeddedFont>
      <p:font typeface="Calibri (MS) Bold" panose="020B0604020202020204" charset="0"/>
      <p:regular r:id="rId15"/>
    </p:embeddedFont>
    <p:embeddedFont>
      <p:font typeface="Calibri (MS) Italics"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80A0"/>
    <a:srgbClr val="25647C"/>
    <a:srgbClr val="A651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418"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4.svg"/><Relationship Id="rId10" Type="http://schemas.openxmlformats.org/officeDocument/2006/relationships/image" Target="../media/image14.png"/><Relationship Id="rId4" Type="http://schemas.openxmlformats.org/officeDocument/2006/relationships/image" Target="../media/image3.png"/><Relationship Id="rId9" Type="http://schemas.openxmlformats.org/officeDocument/2006/relationships/image" Target="../media/image13.sv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2.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image" Target="../media/image1.png"/><Relationship Id="rId16" Type="http://schemas.openxmlformats.org/officeDocument/2006/relationships/image" Target="../media/image30.sv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4.sv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3.png"/><Relationship Id="rId9" Type="http://schemas.openxmlformats.org/officeDocument/2006/relationships/image" Target="../media/image23.png"/><Relationship Id="rId1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84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20" b="-20"/>
              </a:stretch>
            </a:blipFill>
          </p:spPr>
        </p:sp>
      </p:grpSp>
      <p:grpSp>
        <p:nvGrpSpPr>
          <p:cNvPr id="4" name="Group 4"/>
          <p:cNvGrpSpPr>
            <a:grpSpLocks noChangeAspect="1"/>
          </p:cNvGrpSpPr>
          <p:nvPr/>
        </p:nvGrpSpPr>
        <p:grpSpPr>
          <a:xfrm>
            <a:off x="16488816" y="208166"/>
            <a:ext cx="1620984" cy="259188"/>
            <a:chOff x="0" y="0"/>
            <a:chExt cx="2161312" cy="345584"/>
          </a:xfrm>
        </p:grpSpPr>
        <p:sp>
          <p:nvSpPr>
            <p:cNvPr id="5" name="Freeform 5" descr="E:\projects\NaviKenz\PPT Deck\Exports\For PPT\Logo.png"/>
            <p:cNvSpPr/>
            <p:nvPr/>
          </p:nvSpPr>
          <p:spPr>
            <a:xfrm>
              <a:off x="0" y="0"/>
              <a:ext cx="2161286" cy="345567"/>
            </a:xfrm>
            <a:custGeom>
              <a:avLst/>
              <a:gdLst/>
              <a:ahLst/>
              <a:cxnLst/>
              <a:rect l="l" t="t" r="r" b="b"/>
              <a:pathLst>
                <a:path w="2161286" h="345567">
                  <a:moveTo>
                    <a:pt x="0" y="0"/>
                  </a:moveTo>
                  <a:lnTo>
                    <a:pt x="2161286" y="0"/>
                  </a:lnTo>
                  <a:lnTo>
                    <a:pt x="2161286" y="345567"/>
                  </a:lnTo>
                  <a:lnTo>
                    <a:pt x="0" y="345567"/>
                  </a:lnTo>
                  <a:lnTo>
                    <a:pt x="0" y="0"/>
                  </a:lnTo>
                  <a:close/>
                </a:path>
              </a:pathLst>
            </a:custGeom>
            <a:blipFill>
              <a:blip r:embed="rId3"/>
              <a:stretch>
                <a:fillRect r="-580" b="-4"/>
              </a:stretch>
            </a:blipFill>
          </p:spPr>
        </p:sp>
      </p:grpSp>
      <p:sp>
        <p:nvSpPr>
          <p:cNvPr id="6" name="Freeform 6"/>
          <p:cNvSpPr/>
          <p:nvPr/>
        </p:nvSpPr>
        <p:spPr>
          <a:xfrm>
            <a:off x="285700" y="10156062"/>
            <a:ext cx="17716600" cy="144000"/>
          </a:xfrm>
          <a:custGeom>
            <a:avLst/>
            <a:gdLst/>
            <a:ahLst/>
            <a:cxnLst/>
            <a:rect l="l" t="t" r="r" b="b"/>
            <a:pathLst>
              <a:path w="17716600" h="144000">
                <a:moveTo>
                  <a:pt x="0" y="0"/>
                </a:moveTo>
                <a:lnTo>
                  <a:pt x="17716600" y="0"/>
                </a:lnTo>
                <a:lnTo>
                  <a:pt x="17716600" y="144000"/>
                </a:lnTo>
                <a:lnTo>
                  <a:pt x="0" y="144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a:grpSpLocks noChangeAspect="1"/>
          </p:cNvGrpSpPr>
          <p:nvPr/>
        </p:nvGrpSpPr>
        <p:grpSpPr>
          <a:xfrm>
            <a:off x="-3678" y="0"/>
            <a:ext cx="18291678" cy="10287000"/>
            <a:chOff x="0" y="0"/>
            <a:chExt cx="24388904" cy="13716000"/>
          </a:xfrm>
        </p:grpSpPr>
        <p:sp>
          <p:nvSpPr>
            <p:cNvPr id="8" name="Freeform 8" descr="E:\projects\NaviKenz\PPT Deck\Exports\For PPT\Slide 1.jpg"/>
            <p:cNvSpPr/>
            <p:nvPr/>
          </p:nvSpPr>
          <p:spPr>
            <a:xfrm>
              <a:off x="0" y="0"/>
              <a:ext cx="24388953" cy="13716000"/>
            </a:xfrm>
            <a:custGeom>
              <a:avLst/>
              <a:gdLst/>
              <a:ahLst/>
              <a:cxnLst/>
              <a:rect l="l" t="t" r="r" b="b"/>
              <a:pathLst>
                <a:path w="24388953" h="13716000">
                  <a:moveTo>
                    <a:pt x="0" y="0"/>
                  </a:moveTo>
                  <a:lnTo>
                    <a:pt x="24388953" y="0"/>
                  </a:lnTo>
                  <a:lnTo>
                    <a:pt x="24388953" y="13716000"/>
                  </a:lnTo>
                  <a:lnTo>
                    <a:pt x="0" y="13716000"/>
                  </a:lnTo>
                  <a:lnTo>
                    <a:pt x="0" y="0"/>
                  </a:lnTo>
                  <a:close/>
                </a:path>
              </a:pathLst>
            </a:custGeom>
            <a:blipFill>
              <a:blip r:embed="rId6"/>
              <a:stretch>
                <a:fillRect b="-60"/>
              </a:stretch>
            </a:blipFill>
          </p:spPr>
        </p:sp>
      </p:grpSp>
      <p:grpSp>
        <p:nvGrpSpPr>
          <p:cNvPr id="9" name="Group 9"/>
          <p:cNvGrpSpPr>
            <a:grpSpLocks noChangeAspect="1"/>
          </p:cNvGrpSpPr>
          <p:nvPr/>
        </p:nvGrpSpPr>
        <p:grpSpPr>
          <a:xfrm>
            <a:off x="1079104" y="1089374"/>
            <a:ext cx="3738324" cy="597742"/>
            <a:chOff x="0" y="0"/>
            <a:chExt cx="4984432" cy="796989"/>
          </a:xfrm>
        </p:grpSpPr>
        <p:sp>
          <p:nvSpPr>
            <p:cNvPr id="10" name="Freeform 10" descr="E:\projects\NaviKenz\PPT Deck\Exports\For PPT\Logo.png"/>
            <p:cNvSpPr/>
            <p:nvPr/>
          </p:nvSpPr>
          <p:spPr>
            <a:xfrm>
              <a:off x="0" y="0"/>
              <a:ext cx="4984369" cy="797052"/>
            </a:xfrm>
            <a:custGeom>
              <a:avLst/>
              <a:gdLst/>
              <a:ahLst/>
              <a:cxnLst/>
              <a:rect l="l" t="t" r="r" b="b"/>
              <a:pathLst>
                <a:path w="4984369" h="797052">
                  <a:moveTo>
                    <a:pt x="0" y="0"/>
                  </a:moveTo>
                  <a:lnTo>
                    <a:pt x="4984369" y="0"/>
                  </a:lnTo>
                  <a:lnTo>
                    <a:pt x="4984369" y="797052"/>
                  </a:lnTo>
                  <a:lnTo>
                    <a:pt x="0" y="797052"/>
                  </a:lnTo>
                  <a:lnTo>
                    <a:pt x="0" y="0"/>
                  </a:lnTo>
                  <a:close/>
                </a:path>
              </a:pathLst>
            </a:custGeom>
            <a:blipFill>
              <a:blip r:embed="rId7"/>
              <a:stretch>
                <a:fillRect r="-1" b="-57"/>
              </a:stretch>
            </a:blipFill>
          </p:spPr>
        </p:sp>
      </p:grpSp>
      <p:grpSp>
        <p:nvGrpSpPr>
          <p:cNvPr id="11" name="Group 11"/>
          <p:cNvGrpSpPr/>
          <p:nvPr/>
        </p:nvGrpSpPr>
        <p:grpSpPr>
          <a:xfrm>
            <a:off x="1079104" y="4279404"/>
            <a:ext cx="9361040" cy="3168352"/>
            <a:chOff x="0" y="0"/>
            <a:chExt cx="12481387" cy="4224469"/>
          </a:xfrm>
        </p:grpSpPr>
        <p:sp>
          <p:nvSpPr>
            <p:cNvPr id="12" name="Freeform 12"/>
            <p:cNvSpPr/>
            <p:nvPr/>
          </p:nvSpPr>
          <p:spPr>
            <a:xfrm>
              <a:off x="0" y="0"/>
              <a:ext cx="12481387" cy="4224469"/>
            </a:xfrm>
            <a:custGeom>
              <a:avLst/>
              <a:gdLst/>
              <a:ahLst/>
              <a:cxnLst/>
              <a:rect l="l" t="t" r="r" b="b"/>
              <a:pathLst>
                <a:path w="12481387" h="4224469">
                  <a:moveTo>
                    <a:pt x="0" y="0"/>
                  </a:moveTo>
                  <a:lnTo>
                    <a:pt x="12481387" y="0"/>
                  </a:lnTo>
                  <a:lnTo>
                    <a:pt x="12481387" y="4224469"/>
                  </a:lnTo>
                  <a:lnTo>
                    <a:pt x="0" y="4224469"/>
                  </a:lnTo>
                  <a:close/>
                </a:path>
              </a:pathLst>
            </a:custGeom>
            <a:solidFill>
              <a:srgbClr val="000000">
                <a:alpha val="0"/>
              </a:srgbClr>
            </a:solidFill>
          </p:spPr>
        </p:sp>
        <p:sp>
          <p:nvSpPr>
            <p:cNvPr id="13" name="TextBox 13"/>
            <p:cNvSpPr txBox="1"/>
            <p:nvPr/>
          </p:nvSpPr>
          <p:spPr>
            <a:xfrm>
              <a:off x="0" y="9525"/>
              <a:ext cx="12481387" cy="4214944"/>
            </a:xfrm>
            <a:prstGeom prst="rect">
              <a:avLst/>
            </a:prstGeom>
          </p:spPr>
          <p:txBody>
            <a:bodyPr lIns="0" tIns="0" rIns="0" bIns="0" rtlCol="0" anchor="b"/>
            <a:lstStyle/>
            <a:p>
              <a:pPr algn="l">
                <a:lnSpc>
                  <a:spcPts val="6796"/>
                </a:lnSpc>
              </a:pPr>
              <a:r>
                <a:rPr lang="en-US" sz="6999" b="1" spc="-139" dirty="0" err="1">
                  <a:solidFill>
                    <a:srgbClr val="FFFFFF"/>
                  </a:solidFill>
                  <a:latin typeface="Calibri (MS) Bold"/>
                  <a:ea typeface="Calibri (MS) Bold"/>
                  <a:cs typeface="Calibri (MS) Bold"/>
                  <a:sym typeface="Calibri (MS) Bold"/>
                </a:rPr>
                <a:t>PharmaCopilot</a:t>
              </a:r>
              <a:r>
                <a:rPr lang="en-US" sz="6999" b="1" spc="-139" dirty="0">
                  <a:solidFill>
                    <a:srgbClr val="FFFFFF"/>
                  </a:solidFill>
                  <a:latin typeface="Calibri (MS) Bold"/>
                  <a:ea typeface="Calibri (MS) Bold"/>
                  <a:cs typeface="Calibri (MS) Bold"/>
                  <a:sym typeface="Calibri (MS) Bold"/>
                </a:rPr>
                <a:t> AI</a:t>
              </a:r>
            </a:p>
            <a:p>
              <a:pPr algn="l">
                <a:lnSpc>
                  <a:spcPts val="6796"/>
                </a:lnSpc>
              </a:pPr>
              <a:endParaRPr lang="en-US" sz="6999" b="1" spc="-139" dirty="0">
                <a:solidFill>
                  <a:srgbClr val="FFFFFF"/>
                </a:solidFill>
                <a:latin typeface="Calibri (MS) Bold"/>
                <a:ea typeface="Calibri (MS) Bold"/>
                <a:cs typeface="Calibri (MS) Bold"/>
                <a:sym typeface="Calibri (MS) Bold"/>
              </a:endParaRPr>
            </a:p>
            <a:p>
              <a:pPr algn="l">
                <a:lnSpc>
                  <a:spcPts val="6799"/>
                </a:lnSpc>
              </a:pPr>
              <a:endParaRPr lang="en-US" sz="6999" b="1" spc="-139" dirty="0">
                <a:solidFill>
                  <a:srgbClr val="FFFFFF"/>
                </a:solidFill>
                <a:latin typeface="Calibri (MS) Bold"/>
                <a:ea typeface="Calibri (MS) Bold"/>
                <a:cs typeface="Calibri (MS) Bold"/>
                <a:sym typeface="Calibri (MS) Bold"/>
              </a:endParaRPr>
            </a:p>
          </p:txBody>
        </p:sp>
      </p:grpSp>
      <p:sp>
        <p:nvSpPr>
          <p:cNvPr id="14" name="TextBox 14"/>
          <p:cNvSpPr txBox="1"/>
          <p:nvPr/>
        </p:nvSpPr>
        <p:spPr>
          <a:xfrm>
            <a:off x="1079104" y="6701954"/>
            <a:ext cx="9955094" cy="1432738"/>
          </a:xfrm>
          <a:prstGeom prst="rect">
            <a:avLst/>
          </a:prstGeom>
        </p:spPr>
        <p:txBody>
          <a:bodyPr lIns="0" tIns="0" rIns="0" bIns="0" rtlCol="0" anchor="t">
            <a:spAutoFit/>
          </a:bodyPr>
          <a:lstStyle/>
          <a:p>
            <a:pPr algn="l">
              <a:lnSpc>
                <a:spcPts val="3597"/>
              </a:lnSpc>
            </a:pPr>
            <a:r>
              <a:rPr lang="en-US" sz="3399">
                <a:solidFill>
                  <a:srgbClr val="FFFFFF"/>
                </a:solidFill>
                <a:latin typeface="Calibri (MS)"/>
                <a:ea typeface="Calibri (MS)"/>
                <a:cs typeface="Calibri (MS)"/>
                <a:sym typeface="Calibri (MS)"/>
              </a:rPr>
              <a:t>Intelligent Pharmaceutical Manufacturing Analytics &amp; Quality Control</a:t>
            </a:r>
          </a:p>
          <a:p>
            <a:pPr algn="l">
              <a:lnSpc>
                <a:spcPts val="3600"/>
              </a:lnSpc>
            </a:pPr>
            <a:endParaRPr lang="en-US" sz="3399">
              <a:solidFill>
                <a:srgbClr val="FFFFFF"/>
              </a:solidFill>
              <a:latin typeface="Calibri (MS)"/>
              <a:ea typeface="Calibri (MS)"/>
              <a:cs typeface="Calibri (MS)"/>
              <a:sym typeface="Calibri (M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84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20" b="-20"/>
              </a:stretch>
            </a:blipFill>
          </p:spPr>
        </p:sp>
      </p:grpSp>
      <p:grpSp>
        <p:nvGrpSpPr>
          <p:cNvPr id="4" name="Group 4"/>
          <p:cNvGrpSpPr>
            <a:grpSpLocks noChangeAspect="1"/>
          </p:cNvGrpSpPr>
          <p:nvPr/>
        </p:nvGrpSpPr>
        <p:grpSpPr>
          <a:xfrm>
            <a:off x="16488816" y="208166"/>
            <a:ext cx="1620984" cy="259188"/>
            <a:chOff x="0" y="0"/>
            <a:chExt cx="2161312" cy="345584"/>
          </a:xfrm>
        </p:grpSpPr>
        <p:sp>
          <p:nvSpPr>
            <p:cNvPr id="5" name="Freeform 5" descr="E:\projects\NaviKenz\PPT Deck\Exports\For PPT\Logo.png"/>
            <p:cNvSpPr/>
            <p:nvPr/>
          </p:nvSpPr>
          <p:spPr>
            <a:xfrm>
              <a:off x="0" y="0"/>
              <a:ext cx="2161286" cy="345567"/>
            </a:xfrm>
            <a:custGeom>
              <a:avLst/>
              <a:gdLst/>
              <a:ahLst/>
              <a:cxnLst/>
              <a:rect l="l" t="t" r="r" b="b"/>
              <a:pathLst>
                <a:path w="2161286" h="345567">
                  <a:moveTo>
                    <a:pt x="0" y="0"/>
                  </a:moveTo>
                  <a:lnTo>
                    <a:pt x="2161286" y="0"/>
                  </a:lnTo>
                  <a:lnTo>
                    <a:pt x="2161286" y="345567"/>
                  </a:lnTo>
                  <a:lnTo>
                    <a:pt x="0" y="345567"/>
                  </a:lnTo>
                  <a:lnTo>
                    <a:pt x="0" y="0"/>
                  </a:lnTo>
                  <a:close/>
                </a:path>
              </a:pathLst>
            </a:custGeom>
            <a:blipFill>
              <a:blip r:embed="rId3"/>
              <a:stretch>
                <a:fillRect r="-580" b="-4"/>
              </a:stretch>
            </a:blipFill>
          </p:spPr>
        </p:sp>
      </p:grpSp>
      <p:sp>
        <p:nvSpPr>
          <p:cNvPr id="6" name="Freeform 6"/>
          <p:cNvSpPr/>
          <p:nvPr/>
        </p:nvSpPr>
        <p:spPr>
          <a:xfrm>
            <a:off x="285700" y="10156062"/>
            <a:ext cx="17716600" cy="144000"/>
          </a:xfrm>
          <a:custGeom>
            <a:avLst/>
            <a:gdLst/>
            <a:ahLst/>
            <a:cxnLst/>
            <a:rect l="l" t="t" r="r" b="b"/>
            <a:pathLst>
              <a:path w="17716600" h="144000">
                <a:moveTo>
                  <a:pt x="0" y="0"/>
                </a:moveTo>
                <a:lnTo>
                  <a:pt x="17716600" y="0"/>
                </a:lnTo>
                <a:lnTo>
                  <a:pt x="17716600" y="144000"/>
                </a:lnTo>
                <a:lnTo>
                  <a:pt x="0" y="144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a:grpSpLocks noChangeAspect="1"/>
          </p:cNvGrpSpPr>
          <p:nvPr/>
        </p:nvGrpSpPr>
        <p:grpSpPr>
          <a:xfrm>
            <a:off x="0" y="0"/>
            <a:ext cx="18288000" cy="3559324"/>
            <a:chOff x="0" y="0"/>
            <a:chExt cx="24384000" cy="4745765"/>
          </a:xfrm>
        </p:grpSpPr>
        <p:sp>
          <p:nvSpPr>
            <p:cNvPr id="8" name="Freeform 8"/>
            <p:cNvSpPr/>
            <p:nvPr/>
          </p:nvSpPr>
          <p:spPr>
            <a:xfrm>
              <a:off x="0" y="0"/>
              <a:ext cx="24384000" cy="4745736"/>
            </a:xfrm>
            <a:custGeom>
              <a:avLst/>
              <a:gdLst/>
              <a:ahLst/>
              <a:cxnLst/>
              <a:rect l="l" t="t" r="r" b="b"/>
              <a:pathLst>
                <a:path w="24384000" h="4745736">
                  <a:moveTo>
                    <a:pt x="0" y="0"/>
                  </a:moveTo>
                  <a:lnTo>
                    <a:pt x="24384000" y="0"/>
                  </a:lnTo>
                  <a:lnTo>
                    <a:pt x="24384000" y="4745736"/>
                  </a:lnTo>
                  <a:lnTo>
                    <a:pt x="0" y="4745736"/>
                  </a:lnTo>
                  <a:lnTo>
                    <a:pt x="0" y="0"/>
                  </a:lnTo>
                  <a:close/>
                </a:path>
              </a:pathLst>
            </a:custGeom>
            <a:blipFill>
              <a:blip r:embed="rId6"/>
              <a:stretch>
                <a:fillRect l="-718" t="-59613" r="-733" b="-239622"/>
              </a:stretch>
            </a:blipFill>
          </p:spPr>
        </p:sp>
      </p:grpSp>
      <p:grpSp>
        <p:nvGrpSpPr>
          <p:cNvPr id="9" name="Group 9"/>
          <p:cNvGrpSpPr/>
          <p:nvPr/>
        </p:nvGrpSpPr>
        <p:grpSpPr>
          <a:xfrm>
            <a:off x="7835156" y="2058114"/>
            <a:ext cx="2937734" cy="2937734"/>
            <a:chOff x="0" y="0"/>
            <a:chExt cx="3916979" cy="3916979"/>
          </a:xfrm>
        </p:grpSpPr>
        <p:sp>
          <p:nvSpPr>
            <p:cNvPr id="10" name="Freeform 10"/>
            <p:cNvSpPr/>
            <p:nvPr/>
          </p:nvSpPr>
          <p:spPr>
            <a:xfrm>
              <a:off x="16891" y="16891"/>
              <a:ext cx="3883152" cy="3883152"/>
            </a:xfrm>
            <a:custGeom>
              <a:avLst/>
              <a:gdLst/>
              <a:ahLst/>
              <a:cxnLst/>
              <a:rect l="l" t="t" r="r" b="b"/>
              <a:pathLst>
                <a:path w="3883152" h="3883152">
                  <a:moveTo>
                    <a:pt x="0" y="0"/>
                  </a:moveTo>
                  <a:lnTo>
                    <a:pt x="3883152" y="0"/>
                  </a:lnTo>
                  <a:lnTo>
                    <a:pt x="3883152" y="3883152"/>
                  </a:lnTo>
                  <a:lnTo>
                    <a:pt x="0" y="3883152"/>
                  </a:lnTo>
                  <a:close/>
                </a:path>
              </a:pathLst>
            </a:custGeom>
            <a:solidFill>
              <a:srgbClr val="FFFFFF"/>
            </a:solidFill>
          </p:spPr>
        </p:sp>
        <p:sp>
          <p:nvSpPr>
            <p:cNvPr id="11" name="Freeform 11"/>
            <p:cNvSpPr/>
            <p:nvPr/>
          </p:nvSpPr>
          <p:spPr>
            <a:xfrm>
              <a:off x="0" y="0"/>
              <a:ext cx="3916934" cy="3916934"/>
            </a:xfrm>
            <a:custGeom>
              <a:avLst/>
              <a:gdLst/>
              <a:ahLst/>
              <a:cxnLst/>
              <a:rect l="l" t="t" r="r" b="b"/>
              <a:pathLst>
                <a:path w="3916934" h="3916934">
                  <a:moveTo>
                    <a:pt x="16891" y="0"/>
                  </a:moveTo>
                  <a:lnTo>
                    <a:pt x="3900043" y="0"/>
                  </a:lnTo>
                  <a:cubicBezTo>
                    <a:pt x="3909441" y="0"/>
                    <a:pt x="3916934" y="7620"/>
                    <a:pt x="3916934" y="16891"/>
                  </a:cubicBezTo>
                  <a:lnTo>
                    <a:pt x="3916934" y="3900043"/>
                  </a:lnTo>
                  <a:cubicBezTo>
                    <a:pt x="3916934" y="3909441"/>
                    <a:pt x="3909314" y="3916934"/>
                    <a:pt x="3900043" y="3916934"/>
                  </a:cubicBezTo>
                  <a:lnTo>
                    <a:pt x="16891" y="3916934"/>
                  </a:lnTo>
                  <a:cubicBezTo>
                    <a:pt x="7493" y="3916934"/>
                    <a:pt x="0" y="3909314"/>
                    <a:pt x="0" y="3900043"/>
                  </a:cubicBezTo>
                  <a:lnTo>
                    <a:pt x="0" y="16891"/>
                  </a:lnTo>
                  <a:cubicBezTo>
                    <a:pt x="0" y="7620"/>
                    <a:pt x="7620" y="0"/>
                    <a:pt x="16891" y="0"/>
                  </a:cubicBezTo>
                  <a:moveTo>
                    <a:pt x="16891" y="33909"/>
                  </a:moveTo>
                  <a:lnTo>
                    <a:pt x="16891" y="16891"/>
                  </a:lnTo>
                  <a:lnTo>
                    <a:pt x="33909" y="16891"/>
                  </a:lnTo>
                  <a:lnTo>
                    <a:pt x="33909" y="3900043"/>
                  </a:lnTo>
                  <a:lnTo>
                    <a:pt x="16891" y="3900043"/>
                  </a:lnTo>
                  <a:lnTo>
                    <a:pt x="16891" y="3883152"/>
                  </a:lnTo>
                  <a:lnTo>
                    <a:pt x="3900043" y="3883152"/>
                  </a:lnTo>
                  <a:lnTo>
                    <a:pt x="3900043" y="3900043"/>
                  </a:lnTo>
                  <a:lnTo>
                    <a:pt x="3883152" y="3900043"/>
                  </a:lnTo>
                  <a:lnTo>
                    <a:pt x="3883152" y="16891"/>
                  </a:lnTo>
                  <a:lnTo>
                    <a:pt x="3900043" y="16891"/>
                  </a:lnTo>
                  <a:lnTo>
                    <a:pt x="3900043" y="33909"/>
                  </a:lnTo>
                  <a:lnTo>
                    <a:pt x="16891" y="33909"/>
                  </a:lnTo>
                  <a:close/>
                </a:path>
              </a:pathLst>
            </a:custGeom>
            <a:solidFill>
              <a:srgbClr val="D9D9D9"/>
            </a:solidFill>
          </p:spPr>
        </p:sp>
      </p:grpSp>
      <p:grpSp>
        <p:nvGrpSpPr>
          <p:cNvPr id="12" name="Group 12"/>
          <p:cNvGrpSpPr/>
          <p:nvPr/>
        </p:nvGrpSpPr>
        <p:grpSpPr>
          <a:xfrm>
            <a:off x="11178954" y="2058114"/>
            <a:ext cx="2937734" cy="2937734"/>
            <a:chOff x="0" y="0"/>
            <a:chExt cx="3916979" cy="3916979"/>
          </a:xfrm>
        </p:grpSpPr>
        <p:sp>
          <p:nvSpPr>
            <p:cNvPr id="13" name="Freeform 13"/>
            <p:cNvSpPr/>
            <p:nvPr/>
          </p:nvSpPr>
          <p:spPr>
            <a:xfrm>
              <a:off x="16891" y="16891"/>
              <a:ext cx="3883152" cy="3883152"/>
            </a:xfrm>
            <a:custGeom>
              <a:avLst/>
              <a:gdLst/>
              <a:ahLst/>
              <a:cxnLst/>
              <a:rect l="l" t="t" r="r" b="b"/>
              <a:pathLst>
                <a:path w="3883152" h="3883152">
                  <a:moveTo>
                    <a:pt x="0" y="0"/>
                  </a:moveTo>
                  <a:lnTo>
                    <a:pt x="3883152" y="0"/>
                  </a:lnTo>
                  <a:lnTo>
                    <a:pt x="3883152" y="3883152"/>
                  </a:lnTo>
                  <a:lnTo>
                    <a:pt x="0" y="3883152"/>
                  </a:lnTo>
                  <a:close/>
                </a:path>
              </a:pathLst>
            </a:custGeom>
            <a:solidFill>
              <a:srgbClr val="FFFFFF"/>
            </a:solidFill>
          </p:spPr>
        </p:sp>
        <p:sp>
          <p:nvSpPr>
            <p:cNvPr id="14" name="Freeform 14"/>
            <p:cNvSpPr/>
            <p:nvPr/>
          </p:nvSpPr>
          <p:spPr>
            <a:xfrm>
              <a:off x="0" y="0"/>
              <a:ext cx="3916934" cy="3916934"/>
            </a:xfrm>
            <a:custGeom>
              <a:avLst/>
              <a:gdLst/>
              <a:ahLst/>
              <a:cxnLst/>
              <a:rect l="l" t="t" r="r" b="b"/>
              <a:pathLst>
                <a:path w="3916934" h="3916934">
                  <a:moveTo>
                    <a:pt x="16891" y="0"/>
                  </a:moveTo>
                  <a:lnTo>
                    <a:pt x="3900043" y="0"/>
                  </a:lnTo>
                  <a:cubicBezTo>
                    <a:pt x="3909441" y="0"/>
                    <a:pt x="3916934" y="7620"/>
                    <a:pt x="3916934" y="16891"/>
                  </a:cubicBezTo>
                  <a:lnTo>
                    <a:pt x="3916934" y="3900043"/>
                  </a:lnTo>
                  <a:cubicBezTo>
                    <a:pt x="3916934" y="3909441"/>
                    <a:pt x="3909314" y="3916934"/>
                    <a:pt x="3900043" y="3916934"/>
                  </a:cubicBezTo>
                  <a:lnTo>
                    <a:pt x="16891" y="3916934"/>
                  </a:lnTo>
                  <a:cubicBezTo>
                    <a:pt x="7493" y="3916934"/>
                    <a:pt x="0" y="3909314"/>
                    <a:pt x="0" y="3900043"/>
                  </a:cubicBezTo>
                  <a:lnTo>
                    <a:pt x="0" y="16891"/>
                  </a:lnTo>
                  <a:cubicBezTo>
                    <a:pt x="0" y="7620"/>
                    <a:pt x="7620" y="0"/>
                    <a:pt x="16891" y="0"/>
                  </a:cubicBezTo>
                  <a:moveTo>
                    <a:pt x="16891" y="33909"/>
                  </a:moveTo>
                  <a:lnTo>
                    <a:pt x="16891" y="16891"/>
                  </a:lnTo>
                  <a:lnTo>
                    <a:pt x="33909" y="16891"/>
                  </a:lnTo>
                  <a:lnTo>
                    <a:pt x="33909" y="3900043"/>
                  </a:lnTo>
                  <a:lnTo>
                    <a:pt x="16891" y="3900043"/>
                  </a:lnTo>
                  <a:lnTo>
                    <a:pt x="16891" y="3883152"/>
                  </a:lnTo>
                  <a:lnTo>
                    <a:pt x="3900043" y="3883152"/>
                  </a:lnTo>
                  <a:lnTo>
                    <a:pt x="3900043" y="3900043"/>
                  </a:lnTo>
                  <a:lnTo>
                    <a:pt x="3883152" y="3900043"/>
                  </a:lnTo>
                  <a:lnTo>
                    <a:pt x="3883152" y="16891"/>
                  </a:lnTo>
                  <a:lnTo>
                    <a:pt x="3900043" y="16891"/>
                  </a:lnTo>
                  <a:lnTo>
                    <a:pt x="3900043" y="33909"/>
                  </a:lnTo>
                  <a:lnTo>
                    <a:pt x="16891" y="33909"/>
                  </a:lnTo>
                  <a:close/>
                </a:path>
              </a:pathLst>
            </a:custGeom>
            <a:solidFill>
              <a:srgbClr val="D9D9D9"/>
            </a:solidFill>
          </p:spPr>
        </p:sp>
      </p:grpSp>
      <p:grpSp>
        <p:nvGrpSpPr>
          <p:cNvPr id="15" name="Group 15"/>
          <p:cNvGrpSpPr/>
          <p:nvPr/>
        </p:nvGrpSpPr>
        <p:grpSpPr>
          <a:xfrm>
            <a:off x="14522752" y="2058114"/>
            <a:ext cx="2937734" cy="2937734"/>
            <a:chOff x="0" y="0"/>
            <a:chExt cx="3916979" cy="3916979"/>
          </a:xfrm>
        </p:grpSpPr>
        <p:sp>
          <p:nvSpPr>
            <p:cNvPr id="16" name="Freeform 16"/>
            <p:cNvSpPr/>
            <p:nvPr/>
          </p:nvSpPr>
          <p:spPr>
            <a:xfrm>
              <a:off x="16891" y="16891"/>
              <a:ext cx="3883152" cy="3883152"/>
            </a:xfrm>
            <a:custGeom>
              <a:avLst/>
              <a:gdLst/>
              <a:ahLst/>
              <a:cxnLst/>
              <a:rect l="l" t="t" r="r" b="b"/>
              <a:pathLst>
                <a:path w="3883152" h="3883152">
                  <a:moveTo>
                    <a:pt x="0" y="0"/>
                  </a:moveTo>
                  <a:lnTo>
                    <a:pt x="3883152" y="0"/>
                  </a:lnTo>
                  <a:lnTo>
                    <a:pt x="3883152" y="3883152"/>
                  </a:lnTo>
                  <a:lnTo>
                    <a:pt x="0" y="3883152"/>
                  </a:lnTo>
                  <a:close/>
                </a:path>
              </a:pathLst>
            </a:custGeom>
            <a:solidFill>
              <a:srgbClr val="FFFFFF"/>
            </a:solidFill>
          </p:spPr>
        </p:sp>
        <p:sp>
          <p:nvSpPr>
            <p:cNvPr id="17" name="Freeform 17"/>
            <p:cNvSpPr/>
            <p:nvPr/>
          </p:nvSpPr>
          <p:spPr>
            <a:xfrm>
              <a:off x="0" y="0"/>
              <a:ext cx="3916934" cy="3916934"/>
            </a:xfrm>
            <a:custGeom>
              <a:avLst/>
              <a:gdLst/>
              <a:ahLst/>
              <a:cxnLst/>
              <a:rect l="l" t="t" r="r" b="b"/>
              <a:pathLst>
                <a:path w="3916934" h="3916934">
                  <a:moveTo>
                    <a:pt x="16891" y="0"/>
                  </a:moveTo>
                  <a:lnTo>
                    <a:pt x="3900043" y="0"/>
                  </a:lnTo>
                  <a:cubicBezTo>
                    <a:pt x="3909441" y="0"/>
                    <a:pt x="3916934" y="7620"/>
                    <a:pt x="3916934" y="16891"/>
                  </a:cubicBezTo>
                  <a:lnTo>
                    <a:pt x="3916934" y="3900043"/>
                  </a:lnTo>
                  <a:cubicBezTo>
                    <a:pt x="3916934" y="3909441"/>
                    <a:pt x="3909314" y="3916934"/>
                    <a:pt x="3900043" y="3916934"/>
                  </a:cubicBezTo>
                  <a:lnTo>
                    <a:pt x="16891" y="3916934"/>
                  </a:lnTo>
                  <a:cubicBezTo>
                    <a:pt x="7493" y="3916934"/>
                    <a:pt x="0" y="3909314"/>
                    <a:pt x="0" y="3900043"/>
                  </a:cubicBezTo>
                  <a:lnTo>
                    <a:pt x="0" y="16891"/>
                  </a:lnTo>
                  <a:cubicBezTo>
                    <a:pt x="0" y="7620"/>
                    <a:pt x="7620" y="0"/>
                    <a:pt x="16891" y="0"/>
                  </a:cubicBezTo>
                  <a:moveTo>
                    <a:pt x="16891" y="33909"/>
                  </a:moveTo>
                  <a:lnTo>
                    <a:pt x="16891" y="16891"/>
                  </a:lnTo>
                  <a:lnTo>
                    <a:pt x="33909" y="16891"/>
                  </a:lnTo>
                  <a:lnTo>
                    <a:pt x="33909" y="3900043"/>
                  </a:lnTo>
                  <a:lnTo>
                    <a:pt x="16891" y="3900043"/>
                  </a:lnTo>
                  <a:lnTo>
                    <a:pt x="16891" y="3883152"/>
                  </a:lnTo>
                  <a:lnTo>
                    <a:pt x="3900043" y="3883152"/>
                  </a:lnTo>
                  <a:lnTo>
                    <a:pt x="3900043" y="3900043"/>
                  </a:lnTo>
                  <a:lnTo>
                    <a:pt x="3883152" y="3900043"/>
                  </a:lnTo>
                  <a:lnTo>
                    <a:pt x="3883152" y="16891"/>
                  </a:lnTo>
                  <a:lnTo>
                    <a:pt x="3900043" y="16891"/>
                  </a:lnTo>
                  <a:lnTo>
                    <a:pt x="3900043" y="33909"/>
                  </a:lnTo>
                  <a:lnTo>
                    <a:pt x="16891" y="33909"/>
                  </a:lnTo>
                  <a:close/>
                </a:path>
              </a:pathLst>
            </a:custGeom>
            <a:solidFill>
              <a:srgbClr val="D9D9D9"/>
            </a:solidFill>
          </p:spPr>
        </p:sp>
      </p:grpSp>
      <p:grpSp>
        <p:nvGrpSpPr>
          <p:cNvPr id="18" name="Group 18"/>
          <p:cNvGrpSpPr/>
          <p:nvPr/>
        </p:nvGrpSpPr>
        <p:grpSpPr>
          <a:xfrm>
            <a:off x="7835156" y="5562848"/>
            <a:ext cx="2937734" cy="2937734"/>
            <a:chOff x="0" y="0"/>
            <a:chExt cx="3916979" cy="3916979"/>
          </a:xfrm>
        </p:grpSpPr>
        <p:sp>
          <p:nvSpPr>
            <p:cNvPr id="19" name="Freeform 19"/>
            <p:cNvSpPr/>
            <p:nvPr/>
          </p:nvSpPr>
          <p:spPr>
            <a:xfrm>
              <a:off x="16891" y="16891"/>
              <a:ext cx="3883152" cy="3883152"/>
            </a:xfrm>
            <a:custGeom>
              <a:avLst/>
              <a:gdLst/>
              <a:ahLst/>
              <a:cxnLst/>
              <a:rect l="l" t="t" r="r" b="b"/>
              <a:pathLst>
                <a:path w="3883152" h="3883152">
                  <a:moveTo>
                    <a:pt x="0" y="0"/>
                  </a:moveTo>
                  <a:lnTo>
                    <a:pt x="3883152" y="0"/>
                  </a:lnTo>
                  <a:lnTo>
                    <a:pt x="3883152" y="3883152"/>
                  </a:lnTo>
                  <a:lnTo>
                    <a:pt x="0" y="3883152"/>
                  </a:lnTo>
                  <a:close/>
                </a:path>
              </a:pathLst>
            </a:custGeom>
            <a:solidFill>
              <a:srgbClr val="FFFFFF"/>
            </a:solidFill>
          </p:spPr>
        </p:sp>
        <p:sp>
          <p:nvSpPr>
            <p:cNvPr id="20" name="Freeform 20"/>
            <p:cNvSpPr/>
            <p:nvPr/>
          </p:nvSpPr>
          <p:spPr>
            <a:xfrm>
              <a:off x="0" y="0"/>
              <a:ext cx="3916934" cy="3916934"/>
            </a:xfrm>
            <a:custGeom>
              <a:avLst/>
              <a:gdLst/>
              <a:ahLst/>
              <a:cxnLst/>
              <a:rect l="l" t="t" r="r" b="b"/>
              <a:pathLst>
                <a:path w="3916934" h="3916934">
                  <a:moveTo>
                    <a:pt x="16891" y="0"/>
                  </a:moveTo>
                  <a:lnTo>
                    <a:pt x="3900043" y="0"/>
                  </a:lnTo>
                  <a:cubicBezTo>
                    <a:pt x="3909441" y="0"/>
                    <a:pt x="3916934" y="7620"/>
                    <a:pt x="3916934" y="16891"/>
                  </a:cubicBezTo>
                  <a:lnTo>
                    <a:pt x="3916934" y="3900043"/>
                  </a:lnTo>
                  <a:cubicBezTo>
                    <a:pt x="3916934" y="3909441"/>
                    <a:pt x="3909314" y="3916934"/>
                    <a:pt x="3900043" y="3916934"/>
                  </a:cubicBezTo>
                  <a:lnTo>
                    <a:pt x="16891" y="3916934"/>
                  </a:lnTo>
                  <a:cubicBezTo>
                    <a:pt x="7493" y="3916934"/>
                    <a:pt x="0" y="3909314"/>
                    <a:pt x="0" y="3900043"/>
                  </a:cubicBezTo>
                  <a:lnTo>
                    <a:pt x="0" y="16891"/>
                  </a:lnTo>
                  <a:cubicBezTo>
                    <a:pt x="0" y="7620"/>
                    <a:pt x="7620" y="0"/>
                    <a:pt x="16891" y="0"/>
                  </a:cubicBezTo>
                  <a:moveTo>
                    <a:pt x="16891" y="33909"/>
                  </a:moveTo>
                  <a:lnTo>
                    <a:pt x="16891" y="16891"/>
                  </a:lnTo>
                  <a:lnTo>
                    <a:pt x="33909" y="16891"/>
                  </a:lnTo>
                  <a:lnTo>
                    <a:pt x="33909" y="3900043"/>
                  </a:lnTo>
                  <a:lnTo>
                    <a:pt x="16891" y="3900043"/>
                  </a:lnTo>
                  <a:lnTo>
                    <a:pt x="16891" y="3883152"/>
                  </a:lnTo>
                  <a:lnTo>
                    <a:pt x="3900043" y="3883152"/>
                  </a:lnTo>
                  <a:lnTo>
                    <a:pt x="3900043" y="3900043"/>
                  </a:lnTo>
                  <a:lnTo>
                    <a:pt x="3883152" y="3900043"/>
                  </a:lnTo>
                  <a:lnTo>
                    <a:pt x="3883152" y="16891"/>
                  </a:lnTo>
                  <a:lnTo>
                    <a:pt x="3900043" y="16891"/>
                  </a:lnTo>
                  <a:lnTo>
                    <a:pt x="3900043" y="33909"/>
                  </a:lnTo>
                  <a:lnTo>
                    <a:pt x="16891" y="33909"/>
                  </a:lnTo>
                  <a:close/>
                </a:path>
              </a:pathLst>
            </a:custGeom>
            <a:solidFill>
              <a:srgbClr val="D9D9D9"/>
            </a:solidFill>
          </p:spPr>
        </p:sp>
      </p:grpSp>
      <p:grpSp>
        <p:nvGrpSpPr>
          <p:cNvPr id="21" name="Group 21"/>
          <p:cNvGrpSpPr/>
          <p:nvPr/>
        </p:nvGrpSpPr>
        <p:grpSpPr>
          <a:xfrm>
            <a:off x="1147560" y="5562848"/>
            <a:ext cx="2937734" cy="2937734"/>
            <a:chOff x="0" y="0"/>
            <a:chExt cx="3916979" cy="3916979"/>
          </a:xfrm>
        </p:grpSpPr>
        <p:sp>
          <p:nvSpPr>
            <p:cNvPr id="22" name="Freeform 22"/>
            <p:cNvSpPr/>
            <p:nvPr/>
          </p:nvSpPr>
          <p:spPr>
            <a:xfrm>
              <a:off x="16891" y="16891"/>
              <a:ext cx="3883152" cy="3883152"/>
            </a:xfrm>
            <a:custGeom>
              <a:avLst/>
              <a:gdLst/>
              <a:ahLst/>
              <a:cxnLst/>
              <a:rect l="l" t="t" r="r" b="b"/>
              <a:pathLst>
                <a:path w="3883152" h="3883152">
                  <a:moveTo>
                    <a:pt x="0" y="0"/>
                  </a:moveTo>
                  <a:lnTo>
                    <a:pt x="3883152" y="0"/>
                  </a:lnTo>
                  <a:lnTo>
                    <a:pt x="3883152" y="3883152"/>
                  </a:lnTo>
                  <a:lnTo>
                    <a:pt x="0" y="3883152"/>
                  </a:lnTo>
                  <a:close/>
                </a:path>
              </a:pathLst>
            </a:custGeom>
            <a:solidFill>
              <a:srgbClr val="FFFFFF"/>
            </a:solidFill>
          </p:spPr>
        </p:sp>
        <p:sp>
          <p:nvSpPr>
            <p:cNvPr id="23" name="Freeform 23"/>
            <p:cNvSpPr/>
            <p:nvPr/>
          </p:nvSpPr>
          <p:spPr>
            <a:xfrm>
              <a:off x="0" y="0"/>
              <a:ext cx="3916934" cy="3916934"/>
            </a:xfrm>
            <a:custGeom>
              <a:avLst/>
              <a:gdLst/>
              <a:ahLst/>
              <a:cxnLst/>
              <a:rect l="l" t="t" r="r" b="b"/>
              <a:pathLst>
                <a:path w="3916934" h="3916934">
                  <a:moveTo>
                    <a:pt x="16891" y="0"/>
                  </a:moveTo>
                  <a:lnTo>
                    <a:pt x="3900043" y="0"/>
                  </a:lnTo>
                  <a:cubicBezTo>
                    <a:pt x="3909441" y="0"/>
                    <a:pt x="3916934" y="7620"/>
                    <a:pt x="3916934" y="16891"/>
                  </a:cubicBezTo>
                  <a:lnTo>
                    <a:pt x="3916934" y="3900043"/>
                  </a:lnTo>
                  <a:cubicBezTo>
                    <a:pt x="3916934" y="3909441"/>
                    <a:pt x="3909314" y="3916934"/>
                    <a:pt x="3900043" y="3916934"/>
                  </a:cubicBezTo>
                  <a:lnTo>
                    <a:pt x="16891" y="3916934"/>
                  </a:lnTo>
                  <a:cubicBezTo>
                    <a:pt x="7493" y="3916934"/>
                    <a:pt x="0" y="3909314"/>
                    <a:pt x="0" y="3900043"/>
                  </a:cubicBezTo>
                  <a:lnTo>
                    <a:pt x="0" y="16891"/>
                  </a:lnTo>
                  <a:cubicBezTo>
                    <a:pt x="0" y="7620"/>
                    <a:pt x="7620" y="0"/>
                    <a:pt x="16891" y="0"/>
                  </a:cubicBezTo>
                  <a:moveTo>
                    <a:pt x="16891" y="33909"/>
                  </a:moveTo>
                  <a:lnTo>
                    <a:pt x="16891" y="16891"/>
                  </a:lnTo>
                  <a:lnTo>
                    <a:pt x="33909" y="16891"/>
                  </a:lnTo>
                  <a:lnTo>
                    <a:pt x="33909" y="3900043"/>
                  </a:lnTo>
                  <a:lnTo>
                    <a:pt x="16891" y="3900043"/>
                  </a:lnTo>
                  <a:lnTo>
                    <a:pt x="16891" y="3883152"/>
                  </a:lnTo>
                  <a:lnTo>
                    <a:pt x="3900043" y="3883152"/>
                  </a:lnTo>
                  <a:lnTo>
                    <a:pt x="3900043" y="3900043"/>
                  </a:lnTo>
                  <a:lnTo>
                    <a:pt x="3883152" y="3900043"/>
                  </a:lnTo>
                  <a:lnTo>
                    <a:pt x="3883152" y="16891"/>
                  </a:lnTo>
                  <a:lnTo>
                    <a:pt x="3900043" y="16891"/>
                  </a:lnTo>
                  <a:lnTo>
                    <a:pt x="3900043" y="33909"/>
                  </a:lnTo>
                  <a:lnTo>
                    <a:pt x="16891" y="33909"/>
                  </a:lnTo>
                  <a:close/>
                </a:path>
              </a:pathLst>
            </a:custGeom>
            <a:solidFill>
              <a:srgbClr val="D9D9D9"/>
            </a:solidFill>
          </p:spPr>
        </p:sp>
      </p:grpSp>
      <p:grpSp>
        <p:nvGrpSpPr>
          <p:cNvPr id="24" name="Group 24"/>
          <p:cNvGrpSpPr/>
          <p:nvPr/>
        </p:nvGrpSpPr>
        <p:grpSpPr>
          <a:xfrm>
            <a:off x="4491358" y="5562848"/>
            <a:ext cx="2937734" cy="2937734"/>
            <a:chOff x="0" y="0"/>
            <a:chExt cx="3916979" cy="3916979"/>
          </a:xfrm>
        </p:grpSpPr>
        <p:sp>
          <p:nvSpPr>
            <p:cNvPr id="25" name="Freeform 25"/>
            <p:cNvSpPr/>
            <p:nvPr/>
          </p:nvSpPr>
          <p:spPr>
            <a:xfrm>
              <a:off x="16891" y="16891"/>
              <a:ext cx="3883152" cy="3883152"/>
            </a:xfrm>
            <a:custGeom>
              <a:avLst/>
              <a:gdLst/>
              <a:ahLst/>
              <a:cxnLst/>
              <a:rect l="l" t="t" r="r" b="b"/>
              <a:pathLst>
                <a:path w="3883152" h="3883152">
                  <a:moveTo>
                    <a:pt x="0" y="0"/>
                  </a:moveTo>
                  <a:lnTo>
                    <a:pt x="3883152" y="0"/>
                  </a:lnTo>
                  <a:lnTo>
                    <a:pt x="3883152" y="3883152"/>
                  </a:lnTo>
                  <a:lnTo>
                    <a:pt x="0" y="3883152"/>
                  </a:lnTo>
                  <a:close/>
                </a:path>
              </a:pathLst>
            </a:custGeom>
            <a:solidFill>
              <a:srgbClr val="FFFFFF"/>
            </a:solidFill>
          </p:spPr>
        </p:sp>
        <p:sp>
          <p:nvSpPr>
            <p:cNvPr id="26" name="Freeform 26"/>
            <p:cNvSpPr/>
            <p:nvPr/>
          </p:nvSpPr>
          <p:spPr>
            <a:xfrm>
              <a:off x="0" y="0"/>
              <a:ext cx="3916934" cy="3916934"/>
            </a:xfrm>
            <a:custGeom>
              <a:avLst/>
              <a:gdLst/>
              <a:ahLst/>
              <a:cxnLst/>
              <a:rect l="l" t="t" r="r" b="b"/>
              <a:pathLst>
                <a:path w="3916934" h="3916934">
                  <a:moveTo>
                    <a:pt x="16891" y="0"/>
                  </a:moveTo>
                  <a:lnTo>
                    <a:pt x="3900043" y="0"/>
                  </a:lnTo>
                  <a:cubicBezTo>
                    <a:pt x="3909441" y="0"/>
                    <a:pt x="3916934" y="7620"/>
                    <a:pt x="3916934" y="16891"/>
                  </a:cubicBezTo>
                  <a:lnTo>
                    <a:pt x="3916934" y="3900043"/>
                  </a:lnTo>
                  <a:cubicBezTo>
                    <a:pt x="3916934" y="3909441"/>
                    <a:pt x="3909314" y="3916934"/>
                    <a:pt x="3900043" y="3916934"/>
                  </a:cubicBezTo>
                  <a:lnTo>
                    <a:pt x="16891" y="3916934"/>
                  </a:lnTo>
                  <a:cubicBezTo>
                    <a:pt x="7493" y="3916934"/>
                    <a:pt x="0" y="3909314"/>
                    <a:pt x="0" y="3900043"/>
                  </a:cubicBezTo>
                  <a:lnTo>
                    <a:pt x="0" y="16891"/>
                  </a:lnTo>
                  <a:cubicBezTo>
                    <a:pt x="0" y="7620"/>
                    <a:pt x="7620" y="0"/>
                    <a:pt x="16891" y="0"/>
                  </a:cubicBezTo>
                  <a:moveTo>
                    <a:pt x="16891" y="33909"/>
                  </a:moveTo>
                  <a:lnTo>
                    <a:pt x="16891" y="16891"/>
                  </a:lnTo>
                  <a:lnTo>
                    <a:pt x="33909" y="16891"/>
                  </a:lnTo>
                  <a:lnTo>
                    <a:pt x="33909" y="3900043"/>
                  </a:lnTo>
                  <a:lnTo>
                    <a:pt x="16891" y="3900043"/>
                  </a:lnTo>
                  <a:lnTo>
                    <a:pt x="16891" y="3883152"/>
                  </a:lnTo>
                  <a:lnTo>
                    <a:pt x="3900043" y="3883152"/>
                  </a:lnTo>
                  <a:lnTo>
                    <a:pt x="3900043" y="3900043"/>
                  </a:lnTo>
                  <a:lnTo>
                    <a:pt x="3883152" y="3900043"/>
                  </a:lnTo>
                  <a:lnTo>
                    <a:pt x="3883152" y="16891"/>
                  </a:lnTo>
                  <a:lnTo>
                    <a:pt x="3900043" y="16891"/>
                  </a:lnTo>
                  <a:lnTo>
                    <a:pt x="3900043" y="33909"/>
                  </a:lnTo>
                  <a:lnTo>
                    <a:pt x="16891" y="33909"/>
                  </a:lnTo>
                  <a:close/>
                </a:path>
              </a:pathLst>
            </a:custGeom>
            <a:solidFill>
              <a:srgbClr val="D9D9D9"/>
            </a:solidFill>
          </p:spPr>
        </p:sp>
      </p:grpSp>
      <p:grpSp>
        <p:nvGrpSpPr>
          <p:cNvPr id="27" name="Group 27"/>
          <p:cNvGrpSpPr/>
          <p:nvPr/>
        </p:nvGrpSpPr>
        <p:grpSpPr>
          <a:xfrm>
            <a:off x="-25400" y="2070814"/>
            <a:ext cx="4072594" cy="864096"/>
            <a:chOff x="0" y="0"/>
            <a:chExt cx="5430125" cy="1152128"/>
          </a:xfrm>
        </p:grpSpPr>
        <p:sp>
          <p:nvSpPr>
            <p:cNvPr id="28" name="Freeform 28"/>
            <p:cNvSpPr/>
            <p:nvPr/>
          </p:nvSpPr>
          <p:spPr>
            <a:xfrm>
              <a:off x="0" y="0"/>
              <a:ext cx="5430139" cy="1152144"/>
            </a:xfrm>
            <a:custGeom>
              <a:avLst/>
              <a:gdLst/>
              <a:ahLst/>
              <a:cxnLst/>
              <a:rect l="l" t="t" r="r" b="b"/>
              <a:pathLst>
                <a:path w="5430139" h="1152144">
                  <a:moveTo>
                    <a:pt x="0" y="0"/>
                  </a:moveTo>
                  <a:lnTo>
                    <a:pt x="5430139" y="0"/>
                  </a:lnTo>
                  <a:lnTo>
                    <a:pt x="5430139" y="1152144"/>
                  </a:lnTo>
                  <a:lnTo>
                    <a:pt x="0" y="1152144"/>
                  </a:lnTo>
                  <a:close/>
                </a:path>
              </a:pathLst>
            </a:custGeom>
            <a:solidFill>
              <a:srgbClr val="48829B"/>
            </a:solidFill>
          </p:spPr>
        </p:sp>
      </p:grpSp>
      <p:grpSp>
        <p:nvGrpSpPr>
          <p:cNvPr id="29" name="Group 29"/>
          <p:cNvGrpSpPr/>
          <p:nvPr/>
        </p:nvGrpSpPr>
        <p:grpSpPr>
          <a:xfrm>
            <a:off x="4491358" y="2058114"/>
            <a:ext cx="2937734" cy="2937734"/>
            <a:chOff x="0" y="0"/>
            <a:chExt cx="3916979" cy="3916979"/>
          </a:xfrm>
        </p:grpSpPr>
        <p:sp>
          <p:nvSpPr>
            <p:cNvPr id="30" name="Freeform 30"/>
            <p:cNvSpPr/>
            <p:nvPr/>
          </p:nvSpPr>
          <p:spPr>
            <a:xfrm>
              <a:off x="16891" y="16891"/>
              <a:ext cx="3883152" cy="3883152"/>
            </a:xfrm>
            <a:custGeom>
              <a:avLst/>
              <a:gdLst/>
              <a:ahLst/>
              <a:cxnLst/>
              <a:rect l="l" t="t" r="r" b="b"/>
              <a:pathLst>
                <a:path w="3883152" h="3883152">
                  <a:moveTo>
                    <a:pt x="0" y="0"/>
                  </a:moveTo>
                  <a:lnTo>
                    <a:pt x="3883152" y="0"/>
                  </a:lnTo>
                  <a:lnTo>
                    <a:pt x="3883152" y="3883152"/>
                  </a:lnTo>
                  <a:lnTo>
                    <a:pt x="0" y="3883152"/>
                  </a:lnTo>
                  <a:close/>
                </a:path>
              </a:pathLst>
            </a:custGeom>
            <a:solidFill>
              <a:srgbClr val="FFFFFF"/>
            </a:solidFill>
          </p:spPr>
        </p:sp>
        <p:sp>
          <p:nvSpPr>
            <p:cNvPr id="31" name="Freeform 31"/>
            <p:cNvSpPr/>
            <p:nvPr/>
          </p:nvSpPr>
          <p:spPr>
            <a:xfrm>
              <a:off x="0" y="0"/>
              <a:ext cx="3916934" cy="3916934"/>
            </a:xfrm>
            <a:custGeom>
              <a:avLst/>
              <a:gdLst/>
              <a:ahLst/>
              <a:cxnLst/>
              <a:rect l="l" t="t" r="r" b="b"/>
              <a:pathLst>
                <a:path w="3916934" h="3916934">
                  <a:moveTo>
                    <a:pt x="16891" y="0"/>
                  </a:moveTo>
                  <a:lnTo>
                    <a:pt x="3900043" y="0"/>
                  </a:lnTo>
                  <a:cubicBezTo>
                    <a:pt x="3909441" y="0"/>
                    <a:pt x="3916934" y="7620"/>
                    <a:pt x="3916934" y="16891"/>
                  </a:cubicBezTo>
                  <a:lnTo>
                    <a:pt x="3916934" y="3900043"/>
                  </a:lnTo>
                  <a:cubicBezTo>
                    <a:pt x="3916934" y="3909441"/>
                    <a:pt x="3909314" y="3916934"/>
                    <a:pt x="3900043" y="3916934"/>
                  </a:cubicBezTo>
                  <a:lnTo>
                    <a:pt x="16891" y="3916934"/>
                  </a:lnTo>
                  <a:cubicBezTo>
                    <a:pt x="7493" y="3916934"/>
                    <a:pt x="0" y="3909314"/>
                    <a:pt x="0" y="3900043"/>
                  </a:cubicBezTo>
                  <a:lnTo>
                    <a:pt x="0" y="16891"/>
                  </a:lnTo>
                  <a:cubicBezTo>
                    <a:pt x="0" y="7620"/>
                    <a:pt x="7620" y="0"/>
                    <a:pt x="16891" y="0"/>
                  </a:cubicBezTo>
                  <a:moveTo>
                    <a:pt x="16891" y="33909"/>
                  </a:moveTo>
                  <a:lnTo>
                    <a:pt x="16891" y="16891"/>
                  </a:lnTo>
                  <a:lnTo>
                    <a:pt x="33909" y="16891"/>
                  </a:lnTo>
                  <a:lnTo>
                    <a:pt x="33909" y="3900043"/>
                  </a:lnTo>
                  <a:lnTo>
                    <a:pt x="16891" y="3900043"/>
                  </a:lnTo>
                  <a:lnTo>
                    <a:pt x="16891" y="3883152"/>
                  </a:lnTo>
                  <a:lnTo>
                    <a:pt x="3900043" y="3883152"/>
                  </a:lnTo>
                  <a:lnTo>
                    <a:pt x="3900043" y="3900043"/>
                  </a:lnTo>
                  <a:lnTo>
                    <a:pt x="3883152" y="3900043"/>
                  </a:lnTo>
                  <a:lnTo>
                    <a:pt x="3883152" y="16891"/>
                  </a:lnTo>
                  <a:lnTo>
                    <a:pt x="3900043" y="16891"/>
                  </a:lnTo>
                  <a:lnTo>
                    <a:pt x="3900043" y="33909"/>
                  </a:lnTo>
                  <a:lnTo>
                    <a:pt x="16891" y="33909"/>
                  </a:lnTo>
                  <a:close/>
                </a:path>
              </a:pathLst>
            </a:custGeom>
            <a:solidFill>
              <a:srgbClr val="D9D9D9"/>
            </a:solidFill>
          </p:spPr>
        </p:sp>
      </p:grpSp>
      <p:grpSp>
        <p:nvGrpSpPr>
          <p:cNvPr id="32" name="Group 32"/>
          <p:cNvGrpSpPr>
            <a:grpSpLocks noChangeAspect="1"/>
          </p:cNvGrpSpPr>
          <p:nvPr/>
        </p:nvGrpSpPr>
        <p:grpSpPr>
          <a:xfrm>
            <a:off x="16488638" y="210478"/>
            <a:ext cx="1621064" cy="259200"/>
            <a:chOff x="0" y="0"/>
            <a:chExt cx="2161419" cy="345600"/>
          </a:xfrm>
        </p:grpSpPr>
        <p:sp>
          <p:nvSpPr>
            <p:cNvPr id="33" name="Freeform 33" descr="E:\projects\NaviKenz\PPT Deck\Exports\For PPT\Logo.png"/>
            <p:cNvSpPr/>
            <p:nvPr/>
          </p:nvSpPr>
          <p:spPr>
            <a:xfrm>
              <a:off x="0" y="0"/>
              <a:ext cx="2161413" cy="345567"/>
            </a:xfrm>
            <a:custGeom>
              <a:avLst/>
              <a:gdLst/>
              <a:ahLst/>
              <a:cxnLst/>
              <a:rect l="l" t="t" r="r" b="b"/>
              <a:pathLst>
                <a:path w="2161413" h="345567">
                  <a:moveTo>
                    <a:pt x="0" y="0"/>
                  </a:moveTo>
                  <a:lnTo>
                    <a:pt x="2161413" y="0"/>
                  </a:lnTo>
                  <a:lnTo>
                    <a:pt x="2161413" y="345567"/>
                  </a:lnTo>
                  <a:lnTo>
                    <a:pt x="0" y="345567"/>
                  </a:lnTo>
                  <a:lnTo>
                    <a:pt x="0" y="0"/>
                  </a:lnTo>
                  <a:close/>
                </a:path>
              </a:pathLst>
            </a:custGeom>
            <a:blipFill>
              <a:blip r:embed="rId7"/>
              <a:stretch>
                <a:fillRect r="-579" b="-9"/>
              </a:stretch>
            </a:blipFill>
          </p:spPr>
        </p:sp>
      </p:grpSp>
      <p:sp>
        <p:nvSpPr>
          <p:cNvPr id="34" name="TextBox 34"/>
          <p:cNvSpPr txBox="1"/>
          <p:nvPr/>
        </p:nvSpPr>
        <p:spPr>
          <a:xfrm>
            <a:off x="8083312" y="2332155"/>
            <a:ext cx="1976864" cy="381000"/>
          </a:xfrm>
          <a:prstGeom prst="rect">
            <a:avLst/>
          </a:prstGeom>
        </p:spPr>
        <p:txBody>
          <a:bodyPr lIns="0" tIns="0" rIns="0" bIns="0" rtlCol="0" anchor="t">
            <a:spAutoFit/>
          </a:bodyPr>
          <a:lstStyle/>
          <a:p>
            <a:pPr algn="l">
              <a:lnSpc>
                <a:spcPts val="2639"/>
              </a:lnSpc>
            </a:pPr>
            <a:r>
              <a:rPr lang="en-US" sz="2199">
                <a:solidFill>
                  <a:srgbClr val="D19200"/>
                </a:solidFill>
                <a:latin typeface="Calibri (MS)"/>
                <a:ea typeface="Calibri (MS)"/>
                <a:cs typeface="Calibri (MS)"/>
                <a:sym typeface="Calibri (MS)"/>
              </a:rPr>
              <a:t>1</a:t>
            </a:r>
          </a:p>
        </p:txBody>
      </p:sp>
      <p:grpSp>
        <p:nvGrpSpPr>
          <p:cNvPr id="35" name="Group 35"/>
          <p:cNvGrpSpPr/>
          <p:nvPr/>
        </p:nvGrpSpPr>
        <p:grpSpPr>
          <a:xfrm>
            <a:off x="7991476" y="3004978"/>
            <a:ext cx="2593974" cy="1136670"/>
            <a:chOff x="0" y="0"/>
            <a:chExt cx="3458632" cy="1515560"/>
          </a:xfrm>
        </p:grpSpPr>
        <p:sp>
          <p:nvSpPr>
            <p:cNvPr id="36" name="Freeform 36"/>
            <p:cNvSpPr/>
            <p:nvPr/>
          </p:nvSpPr>
          <p:spPr>
            <a:xfrm>
              <a:off x="0" y="0"/>
              <a:ext cx="3458632" cy="1515560"/>
            </a:xfrm>
            <a:custGeom>
              <a:avLst/>
              <a:gdLst/>
              <a:ahLst/>
              <a:cxnLst/>
              <a:rect l="l" t="t" r="r" b="b"/>
              <a:pathLst>
                <a:path w="3458632" h="1515560">
                  <a:moveTo>
                    <a:pt x="0" y="0"/>
                  </a:moveTo>
                  <a:lnTo>
                    <a:pt x="3458632" y="0"/>
                  </a:lnTo>
                  <a:lnTo>
                    <a:pt x="3458632" y="1515560"/>
                  </a:lnTo>
                  <a:lnTo>
                    <a:pt x="0" y="1515560"/>
                  </a:lnTo>
                  <a:close/>
                </a:path>
              </a:pathLst>
            </a:custGeom>
            <a:solidFill>
              <a:srgbClr val="000000">
                <a:alpha val="0"/>
              </a:srgbClr>
            </a:solidFill>
          </p:spPr>
        </p:sp>
        <p:sp>
          <p:nvSpPr>
            <p:cNvPr id="37" name="TextBox 37"/>
            <p:cNvSpPr txBox="1"/>
            <p:nvPr/>
          </p:nvSpPr>
          <p:spPr>
            <a:xfrm>
              <a:off x="0" y="-28575"/>
              <a:ext cx="3458632" cy="1544135"/>
            </a:xfrm>
            <a:prstGeom prst="rect">
              <a:avLst/>
            </a:prstGeom>
          </p:spPr>
          <p:txBody>
            <a:bodyPr lIns="0" tIns="0" rIns="0" bIns="0" rtlCol="0" anchor="b"/>
            <a:lstStyle/>
            <a:p>
              <a:pPr algn="l">
                <a:lnSpc>
                  <a:spcPts val="2708"/>
                </a:lnSpc>
              </a:pPr>
              <a:r>
                <a:rPr lang="en-US" sz="2499" b="1">
                  <a:solidFill>
                    <a:srgbClr val="25647C"/>
                  </a:solidFill>
                  <a:latin typeface="Calibri (MS) Bold"/>
                  <a:ea typeface="Calibri (MS) Bold"/>
                  <a:cs typeface="Calibri (MS) Bold"/>
                  <a:sym typeface="Calibri (MS) Bold"/>
                </a:rPr>
                <a:t>Introduction</a:t>
              </a:r>
            </a:p>
          </p:txBody>
        </p:sp>
      </p:grpSp>
      <p:sp>
        <p:nvSpPr>
          <p:cNvPr id="38" name="TextBox 38"/>
          <p:cNvSpPr txBox="1"/>
          <p:nvPr/>
        </p:nvSpPr>
        <p:spPr>
          <a:xfrm>
            <a:off x="11427110" y="2332155"/>
            <a:ext cx="1976864" cy="381000"/>
          </a:xfrm>
          <a:prstGeom prst="rect">
            <a:avLst/>
          </a:prstGeom>
        </p:spPr>
        <p:txBody>
          <a:bodyPr lIns="0" tIns="0" rIns="0" bIns="0" rtlCol="0" anchor="t">
            <a:spAutoFit/>
          </a:bodyPr>
          <a:lstStyle/>
          <a:p>
            <a:pPr algn="l">
              <a:lnSpc>
                <a:spcPts val="2639"/>
              </a:lnSpc>
            </a:pPr>
            <a:r>
              <a:rPr lang="en-US" sz="2199">
                <a:solidFill>
                  <a:srgbClr val="D19200"/>
                </a:solidFill>
                <a:latin typeface="Calibri (MS)"/>
                <a:ea typeface="Calibri (MS)"/>
                <a:cs typeface="Calibri (MS)"/>
                <a:sym typeface="Calibri (MS)"/>
              </a:rPr>
              <a:t>2</a:t>
            </a:r>
          </a:p>
        </p:txBody>
      </p:sp>
      <p:grpSp>
        <p:nvGrpSpPr>
          <p:cNvPr id="39" name="Group 39"/>
          <p:cNvGrpSpPr/>
          <p:nvPr/>
        </p:nvGrpSpPr>
        <p:grpSpPr>
          <a:xfrm>
            <a:off x="11335274" y="3004978"/>
            <a:ext cx="2593974" cy="1136670"/>
            <a:chOff x="0" y="0"/>
            <a:chExt cx="3458632" cy="1515560"/>
          </a:xfrm>
        </p:grpSpPr>
        <p:sp>
          <p:nvSpPr>
            <p:cNvPr id="40" name="Freeform 40"/>
            <p:cNvSpPr/>
            <p:nvPr/>
          </p:nvSpPr>
          <p:spPr>
            <a:xfrm>
              <a:off x="0" y="0"/>
              <a:ext cx="3458632" cy="1515560"/>
            </a:xfrm>
            <a:custGeom>
              <a:avLst/>
              <a:gdLst/>
              <a:ahLst/>
              <a:cxnLst/>
              <a:rect l="l" t="t" r="r" b="b"/>
              <a:pathLst>
                <a:path w="3458632" h="1515560">
                  <a:moveTo>
                    <a:pt x="0" y="0"/>
                  </a:moveTo>
                  <a:lnTo>
                    <a:pt x="3458632" y="0"/>
                  </a:lnTo>
                  <a:lnTo>
                    <a:pt x="3458632" y="1515560"/>
                  </a:lnTo>
                  <a:lnTo>
                    <a:pt x="0" y="1515560"/>
                  </a:lnTo>
                  <a:close/>
                </a:path>
              </a:pathLst>
            </a:custGeom>
            <a:solidFill>
              <a:srgbClr val="000000">
                <a:alpha val="0"/>
              </a:srgbClr>
            </a:solidFill>
          </p:spPr>
        </p:sp>
        <p:sp>
          <p:nvSpPr>
            <p:cNvPr id="41" name="TextBox 41"/>
            <p:cNvSpPr txBox="1"/>
            <p:nvPr/>
          </p:nvSpPr>
          <p:spPr>
            <a:xfrm>
              <a:off x="0" y="-28575"/>
              <a:ext cx="3458632" cy="1544135"/>
            </a:xfrm>
            <a:prstGeom prst="rect">
              <a:avLst/>
            </a:prstGeom>
          </p:spPr>
          <p:txBody>
            <a:bodyPr lIns="0" tIns="0" rIns="0" bIns="0" rtlCol="0" anchor="b"/>
            <a:lstStyle/>
            <a:p>
              <a:pPr algn="l">
                <a:lnSpc>
                  <a:spcPts val="2708"/>
                </a:lnSpc>
              </a:pPr>
              <a:r>
                <a:rPr lang="en-US" sz="2499" b="1" dirty="0">
                  <a:solidFill>
                    <a:srgbClr val="25647C"/>
                  </a:solidFill>
                  <a:latin typeface="Calibri (MS) Bold"/>
                  <a:ea typeface="Calibri (MS) Bold"/>
                  <a:cs typeface="Calibri (MS) Bold"/>
                  <a:sym typeface="Calibri (MS) Bold"/>
                </a:rPr>
                <a:t>Problem</a:t>
              </a:r>
            </a:p>
          </p:txBody>
        </p:sp>
      </p:grpSp>
      <p:sp>
        <p:nvSpPr>
          <p:cNvPr id="42" name="TextBox 42"/>
          <p:cNvSpPr txBox="1"/>
          <p:nvPr/>
        </p:nvSpPr>
        <p:spPr>
          <a:xfrm>
            <a:off x="14770908" y="2332155"/>
            <a:ext cx="1976864" cy="381000"/>
          </a:xfrm>
          <a:prstGeom prst="rect">
            <a:avLst/>
          </a:prstGeom>
        </p:spPr>
        <p:txBody>
          <a:bodyPr lIns="0" tIns="0" rIns="0" bIns="0" rtlCol="0" anchor="t">
            <a:spAutoFit/>
          </a:bodyPr>
          <a:lstStyle/>
          <a:p>
            <a:pPr algn="l">
              <a:lnSpc>
                <a:spcPts val="2639"/>
              </a:lnSpc>
            </a:pPr>
            <a:r>
              <a:rPr lang="en-US" sz="2199">
                <a:solidFill>
                  <a:srgbClr val="D19200"/>
                </a:solidFill>
                <a:latin typeface="Calibri (MS)"/>
                <a:ea typeface="Calibri (MS)"/>
                <a:cs typeface="Calibri (MS)"/>
                <a:sym typeface="Calibri (MS)"/>
              </a:rPr>
              <a:t>3</a:t>
            </a:r>
          </a:p>
        </p:txBody>
      </p:sp>
      <p:grpSp>
        <p:nvGrpSpPr>
          <p:cNvPr id="43" name="Group 43"/>
          <p:cNvGrpSpPr/>
          <p:nvPr/>
        </p:nvGrpSpPr>
        <p:grpSpPr>
          <a:xfrm>
            <a:off x="14679072" y="3004978"/>
            <a:ext cx="2593974" cy="1136670"/>
            <a:chOff x="0" y="0"/>
            <a:chExt cx="3458632" cy="1515560"/>
          </a:xfrm>
        </p:grpSpPr>
        <p:sp>
          <p:nvSpPr>
            <p:cNvPr id="44" name="Freeform 44"/>
            <p:cNvSpPr/>
            <p:nvPr/>
          </p:nvSpPr>
          <p:spPr>
            <a:xfrm>
              <a:off x="0" y="0"/>
              <a:ext cx="3458632" cy="1515560"/>
            </a:xfrm>
            <a:custGeom>
              <a:avLst/>
              <a:gdLst/>
              <a:ahLst/>
              <a:cxnLst/>
              <a:rect l="l" t="t" r="r" b="b"/>
              <a:pathLst>
                <a:path w="3458632" h="1515560">
                  <a:moveTo>
                    <a:pt x="0" y="0"/>
                  </a:moveTo>
                  <a:lnTo>
                    <a:pt x="3458632" y="0"/>
                  </a:lnTo>
                  <a:lnTo>
                    <a:pt x="3458632" y="1515560"/>
                  </a:lnTo>
                  <a:lnTo>
                    <a:pt x="0" y="1515560"/>
                  </a:lnTo>
                  <a:close/>
                </a:path>
              </a:pathLst>
            </a:custGeom>
            <a:solidFill>
              <a:srgbClr val="000000">
                <a:alpha val="0"/>
              </a:srgbClr>
            </a:solidFill>
          </p:spPr>
        </p:sp>
        <p:sp>
          <p:nvSpPr>
            <p:cNvPr id="45" name="TextBox 45"/>
            <p:cNvSpPr txBox="1"/>
            <p:nvPr/>
          </p:nvSpPr>
          <p:spPr>
            <a:xfrm>
              <a:off x="0" y="-28575"/>
              <a:ext cx="3458632" cy="1544135"/>
            </a:xfrm>
            <a:prstGeom prst="rect">
              <a:avLst/>
            </a:prstGeom>
          </p:spPr>
          <p:txBody>
            <a:bodyPr lIns="0" tIns="0" rIns="0" bIns="0" rtlCol="0" anchor="b"/>
            <a:lstStyle/>
            <a:p>
              <a:pPr algn="l">
                <a:lnSpc>
                  <a:spcPts val="2708"/>
                </a:lnSpc>
              </a:pPr>
              <a:r>
                <a:rPr lang="en-US" sz="2499" b="1">
                  <a:solidFill>
                    <a:srgbClr val="25647C"/>
                  </a:solidFill>
                  <a:latin typeface="Calibri (MS) Bold"/>
                  <a:ea typeface="Calibri (MS) Bold"/>
                  <a:cs typeface="Calibri (MS) Bold"/>
                  <a:sym typeface="Calibri (MS) Bold"/>
                </a:rPr>
                <a:t>Solution</a:t>
              </a:r>
            </a:p>
          </p:txBody>
        </p:sp>
      </p:grpSp>
      <p:sp>
        <p:nvSpPr>
          <p:cNvPr id="46" name="TextBox 46"/>
          <p:cNvSpPr txBox="1"/>
          <p:nvPr/>
        </p:nvSpPr>
        <p:spPr>
          <a:xfrm>
            <a:off x="8083312" y="5836889"/>
            <a:ext cx="1976864" cy="381000"/>
          </a:xfrm>
          <a:prstGeom prst="rect">
            <a:avLst/>
          </a:prstGeom>
        </p:spPr>
        <p:txBody>
          <a:bodyPr lIns="0" tIns="0" rIns="0" bIns="0" rtlCol="0" anchor="t">
            <a:spAutoFit/>
          </a:bodyPr>
          <a:lstStyle/>
          <a:p>
            <a:pPr algn="l">
              <a:lnSpc>
                <a:spcPts val="2639"/>
              </a:lnSpc>
            </a:pPr>
            <a:r>
              <a:rPr lang="en-US" sz="2199">
                <a:solidFill>
                  <a:srgbClr val="D19200"/>
                </a:solidFill>
                <a:latin typeface="Calibri (MS)"/>
                <a:ea typeface="Calibri (MS)"/>
                <a:cs typeface="Calibri (MS)"/>
                <a:sym typeface="Calibri (MS)"/>
              </a:rPr>
              <a:t>6</a:t>
            </a:r>
          </a:p>
        </p:txBody>
      </p:sp>
      <p:grpSp>
        <p:nvGrpSpPr>
          <p:cNvPr id="47" name="Group 47"/>
          <p:cNvGrpSpPr/>
          <p:nvPr/>
        </p:nvGrpSpPr>
        <p:grpSpPr>
          <a:xfrm>
            <a:off x="7991476" y="6509712"/>
            <a:ext cx="2593974" cy="1136670"/>
            <a:chOff x="0" y="0"/>
            <a:chExt cx="3458632" cy="1515560"/>
          </a:xfrm>
        </p:grpSpPr>
        <p:sp>
          <p:nvSpPr>
            <p:cNvPr id="48" name="Freeform 48"/>
            <p:cNvSpPr/>
            <p:nvPr/>
          </p:nvSpPr>
          <p:spPr>
            <a:xfrm>
              <a:off x="0" y="0"/>
              <a:ext cx="3458632" cy="1515560"/>
            </a:xfrm>
            <a:custGeom>
              <a:avLst/>
              <a:gdLst/>
              <a:ahLst/>
              <a:cxnLst/>
              <a:rect l="l" t="t" r="r" b="b"/>
              <a:pathLst>
                <a:path w="3458632" h="1515560">
                  <a:moveTo>
                    <a:pt x="0" y="0"/>
                  </a:moveTo>
                  <a:lnTo>
                    <a:pt x="3458632" y="0"/>
                  </a:lnTo>
                  <a:lnTo>
                    <a:pt x="3458632" y="1515560"/>
                  </a:lnTo>
                  <a:lnTo>
                    <a:pt x="0" y="1515560"/>
                  </a:lnTo>
                  <a:close/>
                </a:path>
              </a:pathLst>
            </a:custGeom>
            <a:solidFill>
              <a:srgbClr val="000000">
                <a:alpha val="0"/>
              </a:srgbClr>
            </a:solidFill>
          </p:spPr>
        </p:sp>
        <p:sp>
          <p:nvSpPr>
            <p:cNvPr id="49" name="TextBox 49"/>
            <p:cNvSpPr txBox="1"/>
            <p:nvPr/>
          </p:nvSpPr>
          <p:spPr>
            <a:xfrm>
              <a:off x="0" y="-28575"/>
              <a:ext cx="3458632" cy="1544135"/>
            </a:xfrm>
            <a:prstGeom prst="rect">
              <a:avLst/>
            </a:prstGeom>
          </p:spPr>
          <p:txBody>
            <a:bodyPr lIns="0" tIns="0" rIns="0" bIns="0" rtlCol="0" anchor="b"/>
            <a:lstStyle/>
            <a:p>
              <a:pPr algn="l">
                <a:lnSpc>
                  <a:spcPts val="2708"/>
                </a:lnSpc>
              </a:pPr>
              <a:r>
                <a:rPr lang="en-US" sz="2499" b="1">
                  <a:solidFill>
                    <a:srgbClr val="25647C"/>
                  </a:solidFill>
                  <a:latin typeface="Calibri (MS) Bold"/>
                  <a:ea typeface="Calibri (MS) Bold"/>
                  <a:cs typeface="Calibri (MS) Bold"/>
                  <a:sym typeface="Calibri (MS) Bold"/>
                </a:rPr>
                <a:t>Bussiness Impact</a:t>
              </a:r>
            </a:p>
          </p:txBody>
        </p:sp>
      </p:grpSp>
      <p:sp>
        <p:nvSpPr>
          <p:cNvPr id="50" name="TextBox 50"/>
          <p:cNvSpPr txBox="1"/>
          <p:nvPr/>
        </p:nvSpPr>
        <p:spPr>
          <a:xfrm>
            <a:off x="1395716" y="5836889"/>
            <a:ext cx="1976864" cy="381000"/>
          </a:xfrm>
          <a:prstGeom prst="rect">
            <a:avLst/>
          </a:prstGeom>
        </p:spPr>
        <p:txBody>
          <a:bodyPr lIns="0" tIns="0" rIns="0" bIns="0" rtlCol="0" anchor="t">
            <a:spAutoFit/>
          </a:bodyPr>
          <a:lstStyle/>
          <a:p>
            <a:pPr algn="l">
              <a:lnSpc>
                <a:spcPts val="2639"/>
              </a:lnSpc>
            </a:pPr>
            <a:r>
              <a:rPr lang="en-US" sz="2199">
                <a:solidFill>
                  <a:srgbClr val="D19200"/>
                </a:solidFill>
                <a:latin typeface="Calibri (MS)"/>
                <a:ea typeface="Calibri (MS)"/>
                <a:cs typeface="Calibri (MS)"/>
                <a:sym typeface="Calibri (MS)"/>
              </a:rPr>
              <a:t>4</a:t>
            </a:r>
          </a:p>
        </p:txBody>
      </p:sp>
      <p:grpSp>
        <p:nvGrpSpPr>
          <p:cNvPr id="51" name="Group 51"/>
          <p:cNvGrpSpPr/>
          <p:nvPr/>
        </p:nvGrpSpPr>
        <p:grpSpPr>
          <a:xfrm>
            <a:off x="1303880" y="6509712"/>
            <a:ext cx="2593974" cy="1136670"/>
            <a:chOff x="0" y="0"/>
            <a:chExt cx="3458632" cy="1515560"/>
          </a:xfrm>
        </p:grpSpPr>
        <p:sp>
          <p:nvSpPr>
            <p:cNvPr id="52" name="Freeform 52"/>
            <p:cNvSpPr/>
            <p:nvPr/>
          </p:nvSpPr>
          <p:spPr>
            <a:xfrm>
              <a:off x="0" y="0"/>
              <a:ext cx="3458632" cy="1515560"/>
            </a:xfrm>
            <a:custGeom>
              <a:avLst/>
              <a:gdLst/>
              <a:ahLst/>
              <a:cxnLst/>
              <a:rect l="l" t="t" r="r" b="b"/>
              <a:pathLst>
                <a:path w="3458632" h="1515560">
                  <a:moveTo>
                    <a:pt x="0" y="0"/>
                  </a:moveTo>
                  <a:lnTo>
                    <a:pt x="3458632" y="0"/>
                  </a:lnTo>
                  <a:lnTo>
                    <a:pt x="3458632" y="1515560"/>
                  </a:lnTo>
                  <a:lnTo>
                    <a:pt x="0" y="1515560"/>
                  </a:lnTo>
                  <a:close/>
                </a:path>
              </a:pathLst>
            </a:custGeom>
            <a:solidFill>
              <a:srgbClr val="000000">
                <a:alpha val="0"/>
              </a:srgbClr>
            </a:solidFill>
          </p:spPr>
        </p:sp>
        <p:sp>
          <p:nvSpPr>
            <p:cNvPr id="53" name="TextBox 53"/>
            <p:cNvSpPr txBox="1"/>
            <p:nvPr/>
          </p:nvSpPr>
          <p:spPr>
            <a:xfrm>
              <a:off x="0" y="-28575"/>
              <a:ext cx="3458632" cy="1544135"/>
            </a:xfrm>
            <a:prstGeom prst="rect">
              <a:avLst/>
            </a:prstGeom>
          </p:spPr>
          <p:txBody>
            <a:bodyPr lIns="0" tIns="0" rIns="0" bIns="0" rtlCol="0" anchor="b"/>
            <a:lstStyle/>
            <a:p>
              <a:pPr algn="l">
                <a:lnSpc>
                  <a:spcPts val="2708"/>
                </a:lnSpc>
              </a:pPr>
              <a:r>
                <a:rPr lang="en-US" sz="2499" b="1">
                  <a:solidFill>
                    <a:srgbClr val="25647C"/>
                  </a:solidFill>
                  <a:latin typeface="Calibri (MS) Bold"/>
                  <a:ea typeface="Calibri (MS) Bold"/>
                  <a:cs typeface="Calibri (MS) Bold"/>
                  <a:sym typeface="Calibri (MS) Bold"/>
                </a:rPr>
                <a:t>Methodology</a:t>
              </a:r>
            </a:p>
          </p:txBody>
        </p:sp>
      </p:grpSp>
      <p:sp>
        <p:nvSpPr>
          <p:cNvPr id="54" name="TextBox 54"/>
          <p:cNvSpPr txBox="1"/>
          <p:nvPr/>
        </p:nvSpPr>
        <p:spPr>
          <a:xfrm>
            <a:off x="4739514" y="5836889"/>
            <a:ext cx="1976864" cy="381000"/>
          </a:xfrm>
          <a:prstGeom prst="rect">
            <a:avLst/>
          </a:prstGeom>
        </p:spPr>
        <p:txBody>
          <a:bodyPr lIns="0" tIns="0" rIns="0" bIns="0" rtlCol="0" anchor="t">
            <a:spAutoFit/>
          </a:bodyPr>
          <a:lstStyle/>
          <a:p>
            <a:pPr algn="l">
              <a:lnSpc>
                <a:spcPts val="2639"/>
              </a:lnSpc>
            </a:pPr>
            <a:r>
              <a:rPr lang="en-US" sz="2199">
                <a:solidFill>
                  <a:srgbClr val="D19200"/>
                </a:solidFill>
                <a:latin typeface="Calibri (MS)"/>
                <a:ea typeface="Calibri (MS)"/>
                <a:cs typeface="Calibri (MS)"/>
                <a:sym typeface="Calibri (MS)"/>
              </a:rPr>
              <a:t>5</a:t>
            </a:r>
          </a:p>
        </p:txBody>
      </p:sp>
      <p:grpSp>
        <p:nvGrpSpPr>
          <p:cNvPr id="55" name="Group 55"/>
          <p:cNvGrpSpPr/>
          <p:nvPr/>
        </p:nvGrpSpPr>
        <p:grpSpPr>
          <a:xfrm>
            <a:off x="4647678" y="6509712"/>
            <a:ext cx="2593974" cy="1136670"/>
            <a:chOff x="0" y="0"/>
            <a:chExt cx="3458632" cy="1515560"/>
          </a:xfrm>
        </p:grpSpPr>
        <p:sp>
          <p:nvSpPr>
            <p:cNvPr id="56" name="Freeform 56"/>
            <p:cNvSpPr/>
            <p:nvPr/>
          </p:nvSpPr>
          <p:spPr>
            <a:xfrm>
              <a:off x="0" y="0"/>
              <a:ext cx="3458632" cy="1515560"/>
            </a:xfrm>
            <a:custGeom>
              <a:avLst/>
              <a:gdLst/>
              <a:ahLst/>
              <a:cxnLst/>
              <a:rect l="l" t="t" r="r" b="b"/>
              <a:pathLst>
                <a:path w="3458632" h="1515560">
                  <a:moveTo>
                    <a:pt x="0" y="0"/>
                  </a:moveTo>
                  <a:lnTo>
                    <a:pt x="3458632" y="0"/>
                  </a:lnTo>
                  <a:lnTo>
                    <a:pt x="3458632" y="1515560"/>
                  </a:lnTo>
                  <a:lnTo>
                    <a:pt x="0" y="1515560"/>
                  </a:lnTo>
                  <a:close/>
                </a:path>
              </a:pathLst>
            </a:custGeom>
            <a:solidFill>
              <a:srgbClr val="000000">
                <a:alpha val="0"/>
              </a:srgbClr>
            </a:solidFill>
          </p:spPr>
        </p:sp>
        <p:sp>
          <p:nvSpPr>
            <p:cNvPr id="57" name="TextBox 57"/>
            <p:cNvSpPr txBox="1"/>
            <p:nvPr/>
          </p:nvSpPr>
          <p:spPr>
            <a:xfrm>
              <a:off x="0" y="-28575"/>
              <a:ext cx="3458632" cy="1544135"/>
            </a:xfrm>
            <a:prstGeom prst="rect">
              <a:avLst/>
            </a:prstGeom>
          </p:spPr>
          <p:txBody>
            <a:bodyPr lIns="0" tIns="0" rIns="0" bIns="0" rtlCol="0" anchor="b"/>
            <a:lstStyle/>
            <a:p>
              <a:pPr algn="l">
                <a:lnSpc>
                  <a:spcPts val="2708"/>
                </a:lnSpc>
              </a:pPr>
              <a:r>
                <a:rPr lang="en-US" sz="2499" b="1">
                  <a:solidFill>
                    <a:srgbClr val="25647C"/>
                  </a:solidFill>
                  <a:latin typeface="Calibri (MS) Bold"/>
                  <a:ea typeface="Calibri (MS) Bold"/>
                  <a:cs typeface="Calibri (MS) Bold"/>
                  <a:sym typeface="Calibri (MS) Bold"/>
                </a:rPr>
                <a:t>Architecture</a:t>
              </a:r>
            </a:p>
          </p:txBody>
        </p:sp>
      </p:grpSp>
      <p:sp>
        <p:nvSpPr>
          <p:cNvPr id="58" name="TextBox 58"/>
          <p:cNvSpPr txBox="1"/>
          <p:nvPr/>
        </p:nvSpPr>
        <p:spPr>
          <a:xfrm>
            <a:off x="1296660" y="2224979"/>
            <a:ext cx="1976864" cy="372111"/>
          </a:xfrm>
          <a:prstGeom prst="rect">
            <a:avLst/>
          </a:prstGeom>
        </p:spPr>
        <p:txBody>
          <a:bodyPr lIns="0" tIns="0" rIns="0" bIns="0" rtlCol="0" anchor="t">
            <a:spAutoFit/>
          </a:bodyPr>
          <a:lstStyle/>
          <a:p>
            <a:pPr algn="l">
              <a:lnSpc>
                <a:spcPts val="3359"/>
              </a:lnSpc>
            </a:pPr>
            <a:r>
              <a:rPr lang="en-US" sz="2799" b="1">
                <a:solidFill>
                  <a:srgbClr val="FFFFFF"/>
                </a:solidFill>
                <a:latin typeface="Calibri (MS) Bold"/>
                <a:ea typeface="Calibri (MS) Bold"/>
                <a:cs typeface="Calibri (MS) Bold"/>
                <a:sym typeface="Calibri (MS) Bold"/>
              </a:rPr>
              <a:t>Agenda</a:t>
            </a:r>
          </a:p>
        </p:txBody>
      </p:sp>
      <p:sp>
        <p:nvSpPr>
          <p:cNvPr id="59" name="TextBox 59"/>
          <p:cNvSpPr txBox="1"/>
          <p:nvPr/>
        </p:nvSpPr>
        <p:spPr>
          <a:xfrm>
            <a:off x="4739514" y="2332155"/>
            <a:ext cx="1976864" cy="381000"/>
          </a:xfrm>
          <a:prstGeom prst="rect">
            <a:avLst/>
          </a:prstGeom>
        </p:spPr>
        <p:txBody>
          <a:bodyPr lIns="0" tIns="0" rIns="0" bIns="0" rtlCol="0" anchor="t">
            <a:spAutoFit/>
          </a:bodyPr>
          <a:lstStyle/>
          <a:p>
            <a:pPr algn="l">
              <a:lnSpc>
                <a:spcPts val="2639"/>
              </a:lnSpc>
            </a:pPr>
            <a:r>
              <a:rPr lang="en-US" sz="2199">
                <a:solidFill>
                  <a:srgbClr val="D19200"/>
                </a:solidFill>
                <a:latin typeface="Calibri (MS)"/>
                <a:ea typeface="Calibri (MS)"/>
                <a:cs typeface="Calibri (MS)"/>
                <a:sym typeface="Calibri (MS)"/>
              </a:rPr>
              <a:t>0</a:t>
            </a:r>
          </a:p>
        </p:txBody>
      </p:sp>
      <p:grpSp>
        <p:nvGrpSpPr>
          <p:cNvPr id="60" name="Group 60"/>
          <p:cNvGrpSpPr/>
          <p:nvPr/>
        </p:nvGrpSpPr>
        <p:grpSpPr>
          <a:xfrm>
            <a:off x="4647678" y="3004978"/>
            <a:ext cx="2593974" cy="1136670"/>
            <a:chOff x="0" y="0"/>
            <a:chExt cx="3458632" cy="1515560"/>
          </a:xfrm>
        </p:grpSpPr>
        <p:sp>
          <p:nvSpPr>
            <p:cNvPr id="61" name="Freeform 61"/>
            <p:cNvSpPr/>
            <p:nvPr/>
          </p:nvSpPr>
          <p:spPr>
            <a:xfrm>
              <a:off x="0" y="0"/>
              <a:ext cx="3458632" cy="1515560"/>
            </a:xfrm>
            <a:custGeom>
              <a:avLst/>
              <a:gdLst/>
              <a:ahLst/>
              <a:cxnLst/>
              <a:rect l="l" t="t" r="r" b="b"/>
              <a:pathLst>
                <a:path w="3458632" h="1515560">
                  <a:moveTo>
                    <a:pt x="0" y="0"/>
                  </a:moveTo>
                  <a:lnTo>
                    <a:pt x="3458632" y="0"/>
                  </a:lnTo>
                  <a:lnTo>
                    <a:pt x="3458632" y="1515560"/>
                  </a:lnTo>
                  <a:lnTo>
                    <a:pt x="0" y="1515560"/>
                  </a:lnTo>
                  <a:close/>
                </a:path>
              </a:pathLst>
            </a:custGeom>
            <a:solidFill>
              <a:srgbClr val="000000">
                <a:alpha val="0"/>
              </a:srgbClr>
            </a:solidFill>
          </p:spPr>
        </p:sp>
        <p:sp>
          <p:nvSpPr>
            <p:cNvPr id="62" name="TextBox 62"/>
            <p:cNvSpPr txBox="1"/>
            <p:nvPr/>
          </p:nvSpPr>
          <p:spPr>
            <a:xfrm>
              <a:off x="0" y="-28575"/>
              <a:ext cx="3458632" cy="1544135"/>
            </a:xfrm>
            <a:prstGeom prst="rect">
              <a:avLst/>
            </a:prstGeom>
          </p:spPr>
          <p:txBody>
            <a:bodyPr lIns="0" tIns="0" rIns="0" bIns="0" rtlCol="0" anchor="b"/>
            <a:lstStyle/>
            <a:p>
              <a:pPr algn="l">
                <a:lnSpc>
                  <a:spcPts val="2708"/>
                </a:lnSpc>
              </a:pPr>
              <a:r>
                <a:rPr lang="en-US" sz="2499" b="1">
                  <a:solidFill>
                    <a:srgbClr val="25647C"/>
                  </a:solidFill>
                  <a:latin typeface="Calibri (MS) Bold"/>
                  <a:ea typeface="Calibri (MS) Bold"/>
                  <a:cs typeface="Calibri (MS) Bold"/>
                  <a:sym typeface="Calibri (MS) Bold"/>
                </a:rPr>
                <a:t>Agenda</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84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20" b="-20"/>
              </a:stretch>
            </a:blipFill>
          </p:spPr>
        </p:sp>
      </p:grpSp>
      <p:grpSp>
        <p:nvGrpSpPr>
          <p:cNvPr id="4" name="Group 4"/>
          <p:cNvGrpSpPr>
            <a:grpSpLocks noChangeAspect="1"/>
          </p:cNvGrpSpPr>
          <p:nvPr/>
        </p:nvGrpSpPr>
        <p:grpSpPr>
          <a:xfrm>
            <a:off x="16488816" y="208166"/>
            <a:ext cx="1620984" cy="259188"/>
            <a:chOff x="0" y="0"/>
            <a:chExt cx="2161312" cy="345584"/>
          </a:xfrm>
        </p:grpSpPr>
        <p:sp>
          <p:nvSpPr>
            <p:cNvPr id="5" name="Freeform 5" descr="E:\projects\NaviKenz\PPT Deck\Exports\For PPT\Logo.png"/>
            <p:cNvSpPr/>
            <p:nvPr/>
          </p:nvSpPr>
          <p:spPr>
            <a:xfrm>
              <a:off x="0" y="0"/>
              <a:ext cx="2161286" cy="345567"/>
            </a:xfrm>
            <a:custGeom>
              <a:avLst/>
              <a:gdLst/>
              <a:ahLst/>
              <a:cxnLst/>
              <a:rect l="l" t="t" r="r" b="b"/>
              <a:pathLst>
                <a:path w="2161286" h="345567">
                  <a:moveTo>
                    <a:pt x="0" y="0"/>
                  </a:moveTo>
                  <a:lnTo>
                    <a:pt x="2161286" y="0"/>
                  </a:lnTo>
                  <a:lnTo>
                    <a:pt x="2161286" y="345567"/>
                  </a:lnTo>
                  <a:lnTo>
                    <a:pt x="0" y="345567"/>
                  </a:lnTo>
                  <a:lnTo>
                    <a:pt x="0" y="0"/>
                  </a:lnTo>
                  <a:close/>
                </a:path>
              </a:pathLst>
            </a:custGeom>
            <a:blipFill>
              <a:blip r:embed="rId3"/>
              <a:stretch>
                <a:fillRect r="-580" b="-4"/>
              </a:stretch>
            </a:blipFill>
          </p:spPr>
        </p:sp>
      </p:grpSp>
      <p:sp>
        <p:nvSpPr>
          <p:cNvPr id="6" name="Freeform 6"/>
          <p:cNvSpPr/>
          <p:nvPr/>
        </p:nvSpPr>
        <p:spPr>
          <a:xfrm>
            <a:off x="285700" y="10156062"/>
            <a:ext cx="17716600" cy="144000"/>
          </a:xfrm>
          <a:custGeom>
            <a:avLst/>
            <a:gdLst/>
            <a:ahLst/>
            <a:cxnLst/>
            <a:rect l="l" t="t" r="r" b="b"/>
            <a:pathLst>
              <a:path w="17716600" h="144000">
                <a:moveTo>
                  <a:pt x="0" y="0"/>
                </a:moveTo>
                <a:lnTo>
                  <a:pt x="17716600" y="0"/>
                </a:lnTo>
                <a:lnTo>
                  <a:pt x="17716600" y="144000"/>
                </a:lnTo>
                <a:lnTo>
                  <a:pt x="0" y="144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248864" y="246956"/>
            <a:ext cx="16045906" cy="1714500"/>
            <a:chOff x="0" y="0"/>
            <a:chExt cx="21394541" cy="2286000"/>
          </a:xfrm>
        </p:grpSpPr>
        <p:sp>
          <p:nvSpPr>
            <p:cNvPr id="8" name="Freeform 8"/>
            <p:cNvSpPr/>
            <p:nvPr/>
          </p:nvSpPr>
          <p:spPr>
            <a:xfrm>
              <a:off x="0" y="0"/>
              <a:ext cx="21394542" cy="2286000"/>
            </a:xfrm>
            <a:custGeom>
              <a:avLst/>
              <a:gdLst/>
              <a:ahLst/>
              <a:cxnLst/>
              <a:rect l="l" t="t" r="r" b="b"/>
              <a:pathLst>
                <a:path w="21394542" h="2286000">
                  <a:moveTo>
                    <a:pt x="0" y="0"/>
                  </a:moveTo>
                  <a:lnTo>
                    <a:pt x="21394542" y="0"/>
                  </a:lnTo>
                  <a:lnTo>
                    <a:pt x="21394542" y="2286000"/>
                  </a:lnTo>
                  <a:lnTo>
                    <a:pt x="0" y="2286000"/>
                  </a:lnTo>
                  <a:close/>
                </a:path>
              </a:pathLst>
            </a:custGeom>
            <a:solidFill>
              <a:srgbClr val="000000">
                <a:alpha val="0"/>
              </a:srgbClr>
            </a:solidFill>
          </p:spPr>
        </p:sp>
        <p:sp>
          <p:nvSpPr>
            <p:cNvPr id="9" name="TextBox 9"/>
            <p:cNvSpPr txBox="1"/>
            <p:nvPr/>
          </p:nvSpPr>
          <p:spPr>
            <a:xfrm>
              <a:off x="0" y="-161925"/>
              <a:ext cx="21394541" cy="2447925"/>
            </a:xfrm>
            <a:prstGeom prst="rect">
              <a:avLst/>
            </a:prstGeom>
          </p:spPr>
          <p:txBody>
            <a:bodyPr lIns="0" tIns="0" rIns="0" bIns="0" rtlCol="0" anchor="ctr"/>
            <a:lstStyle/>
            <a:p>
              <a:pPr algn="l">
                <a:lnSpc>
                  <a:spcPts val="5555"/>
                </a:lnSpc>
              </a:pPr>
              <a:r>
                <a:rPr lang="en-US" sz="3999" b="1" dirty="0">
                  <a:solidFill>
                    <a:srgbClr val="25647C"/>
                  </a:solidFill>
                  <a:latin typeface="Calibri (MS) Bold"/>
                  <a:ea typeface="Calibri (MS) Bold"/>
                  <a:cs typeface="Calibri (MS) Bold"/>
                  <a:sym typeface="Calibri (MS) Bold"/>
                </a:rPr>
                <a:t>INTRODUCTION</a:t>
              </a:r>
            </a:p>
          </p:txBody>
        </p:sp>
      </p:grpSp>
      <p:sp>
        <p:nvSpPr>
          <p:cNvPr id="10" name="TextBox 10"/>
          <p:cNvSpPr txBox="1"/>
          <p:nvPr/>
        </p:nvSpPr>
        <p:spPr>
          <a:xfrm>
            <a:off x="264785" y="1788489"/>
            <a:ext cx="17460396" cy="2564805"/>
          </a:xfrm>
          <a:prstGeom prst="rect">
            <a:avLst/>
          </a:prstGeom>
        </p:spPr>
        <p:txBody>
          <a:bodyPr lIns="0" tIns="0" rIns="0" bIns="0" rtlCol="0" anchor="t">
            <a:spAutoFit/>
          </a:bodyPr>
          <a:lstStyle/>
          <a:p>
            <a:pPr algn="just">
              <a:lnSpc>
                <a:spcPts val="3839"/>
              </a:lnSpc>
            </a:pPr>
            <a:r>
              <a:rPr lang="en-US" sz="3199" dirty="0">
                <a:solidFill>
                  <a:srgbClr val="404040"/>
                </a:solidFill>
                <a:latin typeface="Calibri (MS)"/>
                <a:ea typeface="Calibri (MS)"/>
                <a:cs typeface="Calibri (MS)"/>
                <a:sym typeface="Calibri (MS)"/>
              </a:rPr>
              <a:t>The pharmaceutical industry stands at a critical juncture, constrained by manufacturing processes that rely on slow, reactive, and often wasteful quality control methods. These traditional approaches lead to significant financial loss and delay the delivery of vital medicines.</a:t>
            </a:r>
          </a:p>
          <a:p>
            <a:pPr algn="l">
              <a:lnSpc>
                <a:spcPts val="3839"/>
              </a:lnSpc>
            </a:pPr>
            <a:endParaRPr lang="en-US" sz="3199" dirty="0">
              <a:solidFill>
                <a:srgbClr val="404040"/>
              </a:solidFill>
              <a:latin typeface="Calibri (MS)"/>
              <a:ea typeface="Calibri (MS)"/>
              <a:cs typeface="Calibri (MS)"/>
              <a:sym typeface="Calibri (MS)"/>
            </a:endParaRPr>
          </a:p>
          <a:p>
            <a:pPr algn="ctr">
              <a:lnSpc>
                <a:spcPts val="4800"/>
              </a:lnSpc>
            </a:pPr>
            <a:r>
              <a:rPr lang="en-US" sz="4000" i="1" dirty="0">
                <a:solidFill>
                  <a:srgbClr val="A65151"/>
                </a:solidFill>
                <a:latin typeface="Calibri (MS) Italics"/>
                <a:ea typeface="Calibri (MS) Italics"/>
                <a:cs typeface="Calibri (MS) Italics"/>
                <a:sym typeface="Calibri (MS) Italics"/>
              </a:rPr>
              <a:t>The Future of Pharma is Proactive, Not Reactive.</a:t>
            </a:r>
          </a:p>
        </p:txBody>
      </p:sp>
      <p:pic>
        <p:nvPicPr>
          <p:cNvPr id="12" name="Picture 11">
            <a:extLst>
              <a:ext uri="{FF2B5EF4-FFF2-40B4-BE49-F238E27FC236}">
                <a16:creationId xmlns:a16="http://schemas.microsoft.com/office/drawing/2014/main" id="{E17A3D10-26B6-1BD8-F1FC-26D5B8D7150B}"/>
              </a:ext>
            </a:extLst>
          </p:cNvPr>
          <p:cNvPicPr>
            <a:picLocks noChangeAspect="1"/>
          </p:cNvPicPr>
          <p:nvPr/>
        </p:nvPicPr>
        <p:blipFill>
          <a:blip r:embed="rId6"/>
          <a:srcRect t="864"/>
          <a:stretch>
            <a:fillRect/>
          </a:stretch>
        </p:blipFill>
        <p:spPr>
          <a:xfrm>
            <a:off x="3579560" y="4542865"/>
            <a:ext cx="11125200" cy="53815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84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20" b="-20"/>
              </a:stretch>
            </a:blipFill>
          </p:spPr>
        </p:sp>
      </p:grpSp>
      <p:grpSp>
        <p:nvGrpSpPr>
          <p:cNvPr id="4" name="Group 4"/>
          <p:cNvGrpSpPr>
            <a:grpSpLocks noChangeAspect="1"/>
          </p:cNvGrpSpPr>
          <p:nvPr/>
        </p:nvGrpSpPr>
        <p:grpSpPr>
          <a:xfrm>
            <a:off x="16488816" y="208166"/>
            <a:ext cx="1620984" cy="259188"/>
            <a:chOff x="0" y="0"/>
            <a:chExt cx="2161312" cy="345584"/>
          </a:xfrm>
        </p:grpSpPr>
        <p:sp>
          <p:nvSpPr>
            <p:cNvPr id="5" name="Freeform 5" descr="E:\projects\NaviKenz\PPT Deck\Exports\For PPT\Logo.png"/>
            <p:cNvSpPr/>
            <p:nvPr/>
          </p:nvSpPr>
          <p:spPr>
            <a:xfrm>
              <a:off x="0" y="0"/>
              <a:ext cx="2161286" cy="345567"/>
            </a:xfrm>
            <a:custGeom>
              <a:avLst/>
              <a:gdLst/>
              <a:ahLst/>
              <a:cxnLst/>
              <a:rect l="l" t="t" r="r" b="b"/>
              <a:pathLst>
                <a:path w="2161286" h="345567">
                  <a:moveTo>
                    <a:pt x="0" y="0"/>
                  </a:moveTo>
                  <a:lnTo>
                    <a:pt x="2161286" y="0"/>
                  </a:lnTo>
                  <a:lnTo>
                    <a:pt x="2161286" y="345567"/>
                  </a:lnTo>
                  <a:lnTo>
                    <a:pt x="0" y="345567"/>
                  </a:lnTo>
                  <a:lnTo>
                    <a:pt x="0" y="0"/>
                  </a:lnTo>
                  <a:close/>
                </a:path>
              </a:pathLst>
            </a:custGeom>
            <a:blipFill>
              <a:blip r:embed="rId3"/>
              <a:stretch>
                <a:fillRect r="-580" b="-4"/>
              </a:stretch>
            </a:blipFill>
          </p:spPr>
        </p:sp>
      </p:grpSp>
      <p:sp>
        <p:nvSpPr>
          <p:cNvPr id="6" name="Freeform 6"/>
          <p:cNvSpPr/>
          <p:nvPr/>
        </p:nvSpPr>
        <p:spPr>
          <a:xfrm>
            <a:off x="285700" y="10156062"/>
            <a:ext cx="17716600" cy="144000"/>
          </a:xfrm>
          <a:custGeom>
            <a:avLst/>
            <a:gdLst/>
            <a:ahLst/>
            <a:cxnLst/>
            <a:rect l="l" t="t" r="r" b="b"/>
            <a:pathLst>
              <a:path w="17716600" h="144000">
                <a:moveTo>
                  <a:pt x="0" y="0"/>
                </a:moveTo>
                <a:lnTo>
                  <a:pt x="17716600" y="0"/>
                </a:lnTo>
                <a:lnTo>
                  <a:pt x="17716600" y="144000"/>
                </a:lnTo>
                <a:lnTo>
                  <a:pt x="0" y="144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7">
            <a:extLst>
              <a:ext uri="{FF2B5EF4-FFF2-40B4-BE49-F238E27FC236}">
                <a16:creationId xmlns:a16="http://schemas.microsoft.com/office/drawing/2014/main" id="{E22C0E53-4A43-9E4E-0C44-AE04D04529E9}"/>
              </a:ext>
            </a:extLst>
          </p:cNvPr>
          <p:cNvGrpSpPr/>
          <p:nvPr/>
        </p:nvGrpSpPr>
        <p:grpSpPr>
          <a:xfrm>
            <a:off x="248864" y="246956"/>
            <a:ext cx="16045906" cy="1714500"/>
            <a:chOff x="0" y="0"/>
            <a:chExt cx="21394541" cy="2286000"/>
          </a:xfrm>
        </p:grpSpPr>
        <p:sp>
          <p:nvSpPr>
            <p:cNvPr id="11" name="Freeform 8">
              <a:extLst>
                <a:ext uri="{FF2B5EF4-FFF2-40B4-BE49-F238E27FC236}">
                  <a16:creationId xmlns:a16="http://schemas.microsoft.com/office/drawing/2014/main" id="{1C072368-5483-9B67-3672-02EB84955CC1}"/>
                </a:ext>
              </a:extLst>
            </p:cNvPr>
            <p:cNvSpPr/>
            <p:nvPr/>
          </p:nvSpPr>
          <p:spPr>
            <a:xfrm>
              <a:off x="0" y="0"/>
              <a:ext cx="21394542" cy="2286000"/>
            </a:xfrm>
            <a:custGeom>
              <a:avLst/>
              <a:gdLst/>
              <a:ahLst/>
              <a:cxnLst/>
              <a:rect l="l" t="t" r="r" b="b"/>
              <a:pathLst>
                <a:path w="21394542" h="2286000">
                  <a:moveTo>
                    <a:pt x="0" y="0"/>
                  </a:moveTo>
                  <a:lnTo>
                    <a:pt x="21394542" y="0"/>
                  </a:lnTo>
                  <a:lnTo>
                    <a:pt x="21394542" y="2286000"/>
                  </a:lnTo>
                  <a:lnTo>
                    <a:pt x="0" y="2286000"/>
                  </a:lnTo>
                  <a:close/>
                </a:path>
              </a:pathLst>
            </a:custGeom>
            <a:solidFill>
              <a:srgbClr val="000000">
                <a:alpha val="0"/>
              </a:srgbClr>
            </a:solidFill>
          </p:spPr>
        </p:sp>
        <p:sp>
          <p:nvSpPr>
            <p:cNvPr id="12" name="TextBox 9">
              <a:extLst>
                <a:ext uri="{FF2B5EF4-FFF2-40B4-BE49-F238E27FC236}">
                  <a16:creationId xmlns:a16="http://schemas.microsoft.com/office/drawing/2014/main" id="{923D4AF0-E0D5-287E-3B8C-3B61A71988F0}"/>
                </a:ext>
              </a:extLst>
            </p:cNvPr>
            <p:cNvSpPr txBox="1"/>
            <p:nvPr/>
          </p:nvSpPr>
          <p:spPr>
            <a:xfrm>
              <a:off x="0" y="-161925"/>
              <a:ext cx="21394541" cy="2447925"/>
            </a:xfrm>
            <a:prstGeom prst="rect">
              <a:avLst/>
            </a:prstGeom>
          </p:spPr>
          <p:txBody>
            <a:bodyPr lIns="0" tIns="0" rIns="0" bIns="0" rtlCol="0" anchor="ctr"/>
            <a:lstStyle/>
            <a:p>
              <a:pPr algn="l">
                <a:lnSpc>
                  <a:spcPts val="5555"/>
                </a:lnSpc>
              </a:pPr>
              <a:r>
                <a:rPr lang="en-US" sz="3999" b="1" dirty="0">
                  <a:solidFill>
                    <a:srgbClr val="25647C"/>
                  </a:solidFill>
                  <a:latin typeface="Calibri (MS) Bold"/>
                  <a:ea typeface="Calibri (MS) Bold"/>
                  <a:cs typeface="Calibri (MS) Bold"/>
                  <a:sym typeface="Calibri (MS) Bold"/>
                </a:rPr>
                <a:t>PROBLEM</a:t>
              </a:r>
            </a:p>
          </p:txBody>
        </p:sp>
      </p:grpSp>
      <p:sp>
        <p:nvSpPr>
          <p:cNvPr id="13" name="TextBox 10">
            <a:extLst>
              <a:ext uri="{FF2B5EF4-FFF2-40B4-BE49-F238E27FC236}">
                <a16:creationId xmlns:a16="http://schemas.microsoft.com/office/drawing/2014/main" id="{4F52BC7F-9CAD-51EF-7480-092D1ACD16D6}"/>
              </a:ext>
            </a:extLst>
          </p:cNvPr>
          <p:cNvSpPr txBox="1"/>
          <p:nvPr/>
        </p:nvSpPr>
        <p:spPr>
          <a:xfrm>
            <a:off x="264785" y="1788489"/>
            <a:ext cx="17460396" cy="2564805"/>
          </a:xfrm>
          <a:prstGeom prst="rect">
            <a:avLst/>
          </a:prstGeom>
        </p:spPr>
        <p:txBody>
          <a:bodyPr lIns="0" tIns="0" rIns="0" bIns="0" rtlCol="0" anchor="t">
            <a:spAutoFit/>
          </a:bodyPr>
          <a:lstStyle/>
          <a:p>
            <a:pPr algn="just">
              <a:lnSpc>
                <a:spcPts val="3839"/>
              </a:lnSpc>
            </a:pPr>
            <a:r>
              <a:rPr lang="en-US" sz="3199" dirty="0">
                <a:solidFill>
                  <a:srgbClr val="404040"/>
                </a:solidFill>
                <a:latin typeface="Calibri (MS)"/>
                <a:ea typeface="Calibri (MS)"/>
                <a:cs typeface="Calibri (MS)"/>
                <a:sym typeface="Calibri (MS)"/>
              </a:rPr>
              <a:t>Traditional manufacturing processes face significant financial and operational challenges due to their reactive nature. These inefficiencies lead to waste, delays, and missed opportunities.</a:t>
            </a:r>
          </a:p>
          <a:p>
            <a:pPr algn="just">
              <a:lnSpc>
                <a:spcPts val="3839"/>
              </a:lnSpc>
            </a:pPr>
            <a:endParaRPr lang="en-US" sz="3199" dirty="0">
              <a:solidFill>
                <a:srgbClr val="404040"/>
              </a:solidFill>
              <a:latin typeface="Calibri (MS)"/>
              <a:ea typeface="Calibri (MS)"/>
              <a:cs typeface="Calibri (MS)"/>
              <a:sym typeface="Calibri (MS)"/>
            </a:endParaRPr>
          </a:p>
          <a:p>
            <a:pPr algn="l">
              <a:lnSpc>
                <a:spcPts val="3839"/>
              </a:lnSpc>
            </a:pPr>
            <a:endParaRPr lang="en-US" sz="3199" dirty="0">
              <a:solidFill>
                <a:srgbClr val="404040"/>
              </a:solidFill>
              <a:latin typeface="Calibri (MS)"/>
              <a:ea typeface="Calibri (MS)"/>
              <a:cs typeface="Calibri (MS)"/>
              <a:sym typeface="Calibri (MS)"/>
            </a:endParaRPr>
          </a:p>
          <a:p>
            <a:pPr algn="ctr">
              <a:lnSpc>
                <a:spcPts val="4800"/>
              </a:lnSpc>
            </a:pPr>
            <a:r>
              <a:rPr lang="en-US" sz="4000" i="1" dirty="0">
                <a:solidFill>
                  <a:srgbClr val="A65151"/>
                </a:solidFill>
                <a:latin typeface="Calibri (MS) Italics"/>
                <a:ea typeface="Calibri (MS) Italics"/>
                <a:cs typeface="Calibri (MS) Italics"/>
                <a:sym typeface="Calibri (MS) Italics"/>
              </a:rPr>
              <a:t>The High Cost of Reactive Quality Control</a:t>
            </a:r>
          </a:p>
        </p:txBody>
      </p:sp>
      <p:sp>
        <p:nvSpPr>
          <p:cNvPr id="18" name="TextBox 13">
            <a:extLst>
              <a:ext uri="{FF2B5EF4-FFF2-40B4-BE49-F238E27FC236}">
                <a16:creationId xmlns:a16="http://schemas.microsoft.com/office/drawing/2014/main" id="{98EA42B8-2187-8191-E211-228B258C27B7}"/>
              </a:ext>
            </a:extLst>
          </p:cNvPr>
          <p:cNvSpPr txBox="1"/>
          <p:nvPr/>
        </p:nvSpPr>
        <p:spPr>
          <a:xfrm>
            <a:off x="1208471" y="6100900"/>
            <a:ext cx="5001300" cy="333425"/>
          </a:xfrm>
          <a:prstGeom prst="rect">
            <a:avLst/>
          </a:prstGeom>
        </p:spPr>
        <p:txBody>
          <a:bodyPr lIns="0" tIns="0" rIns="0" bIns="0" rtlCol="0" anchor="t">
            <a:spAutoFit/>
          </a:bodyPr>
          <a:lstStyle/>
          <a:p>
            <a:pPr algn="l">
              <a:lnSpc>
                <a:spcPts val="2600"/>
              </a:lnSpc>
            </a:pPr>
            <a:r>
              <a:rPr lang="en-US" sz="2600" b="1" dirty="0">
                <a:solidFill>
                  <a:srgbClr val="25647C"/>
                </a:solidFill>
                <a:latin typeface="Arial Bold"/>
                <a:ea typeface="Arial Bold"/>
                <a:cs typeface="Arial Bold"/>
                <a:sym typeface="Arial Bold"/>
              </a:rPr>
              <a:t>Significant </a:t>
            </a:r>
            <a:r>
              <a:rPr lang="en-US" sz="2800" b="1" dirty="0">
                <a:solidFill>
                  <a:srgbClr val="25647C"/>
                </a:solidFill>
                <a:latin typeface="Arial Bold"/>
                <a:ea typeface="Arial Bold"/>
                <a:cs typeface="Arial Bold"/>
                <a:sym typeface="Arial Bold"/>
              </a:rPr>
              <a:t>Financial</a:t>
            </a:r>
            <a:r>
              <a:rPr lang="en-US" sz="2600" b="1" dirty="0">
                <a:solidFill>
                  <a:srgbClr val="25647C"/>
                </a:solidFill>
                <a:latin typeface="Arial Bold"/>
                <a:ea typeface="Arial Bold"/>
                <a:cs typeface="Arial Bold"/>
                <a:sym typeface="Arial Bold"/>
              </a:rPr>
              <a:t> Loss</a:t>
            </a:r>
          </a:p>
        </p:txBody>
      </p:sp>
      <p:sp>
        <p:nvSpPr>
          <p:cNvPr id="19" name="TextBox 13">
            <a:extLst>
              <a:ext uri="{FF2B5EF4-FFF2-40B4-BE49-F238E27FC236}">
                <a16:creationId xmlns:a16="http://schemas.microsoft.com/office/drawing/2014/main" id="{D0C9B8A6-4EB2-0C0E-E413-AA70E4B524D1}"/>
              </a:ext>
            </a:extLst>
          </p:cNvPr>
          <p:cNvSpPr txBox="1"/>
          <p:nvPr/>
        </p:nvSpPr>
        <p:spPr>
          <a:xfrm>
            <a:off x="7039158" y="6042691"/>
            <a:ext cx="5001300" cy="333425"/>
          </a:xfrm>
          <a:prstGeom prst="rect">
            <a:avLst/>
          </a:prstGeom>
        </p:spPr>
        <p:txBody>
          <a:bodyPr lIns="0" tIns="0" rIns="0" bIns="0" rtlCol="0" anchor="t">
            <a:spAutoFit/>
          </a:bodyPr>
          <a:lstStyle/>
          <a:p>
            <a:pPr algn="l">
              <a:lnSpc>
                <a:spcPts val="2600"/>
              </a:lnSpc>
            </a:pPr>
            <a:r>
              <a:rPr lang="en-US" sz="2600" b="1" dirty="0">
                <a:solidFill>
                  <a:srgbClr val="25647C"/>
                </a:solidFill>
                <a:latin typeface="Arial Bold"/>
                <a:ea typeface="Arial Bold"/>
                <a:cs typeface="Arial Bold"/>
                <a:sym typeface="Arial Bold"/>
              </a:rPr>
              <a:t>Inefficient Sampling</a:t>
            </a:r>
          </a:p>
        </p:txBody>
      </p:sp>
      <p:sp>
        <p:nvSpPr>
          <p:cNvPr id="20" name="TextBox 13">
            <a:extLst>
              <a:ext uri="{FF2B5EF4-FFF2-40B4-BE49-F238E27FC236}">
                <a16:creationId xmlns:a16="http://schemas.microsoft.com/office/drawing/2014/main" id="{355C8713-1BF2-F1D4-9ECB-65D7E536633E}"/>
              </a:ext>
            </a:extLst>
          </p:cNvPr>
          <p:cNvSpPr txBox="1"/>
          <p:nvPr/>
        </p:nvSpPr>
        <p:spPr>
          <a:xfrm>
            <a:off x="13108481" y="6142134"/>
            <a:ext cx="5001300" cy="333425"/>
          </a:xfrm>
          <a:prstGeom prst="rect">
            <a:avLst/>
          </a:prstGeom>
        </p:spPr>
        <p:txBody>
          <a:bodyPr lIns="0" tIns="0" rIns="0" bIns="0" rtlCol="0" anchor="t">
            <a:spAutoFit/>
          </a:bodyPr>
          <a:lstStyle/>
          <a:p>
            <a:pPr algn="l">
              <a:lnSpc>
                <a:spcPts val="2600"/>
              </a:lnSpc>
            </a:pPr>
            <a:r>
              <a:rPr lang="en-US" sz="2800" b="1" dirty="0">
                <a:solidFill>
                  <a:srgbClr val="25647C"/>
                </a:solidFill>
                <a:latin typeface="Arial Bold"/>
                <a:ea typeface="Arial Bold"/>
                <a:cs typeface="Arial Bold"/>
                <a:sym typeface="Arial Bold"/>
              </a:rPr>
              <a:t>Operational</a:t>
            </a:r>
            <a:r>
              <a:rPr lang="en-US" sz="2600" b="1" dirty="0">
                <a:solidFill>
                  <a:srgbClr val="25647C"/>
                </a:solidFill>
                <a:latin typeface="Arial Bold"/>
                <a:ea typeface="Arial Bold"/>
                <a:cs typeface="Arial Bold"/>
                <a:sym typeface="Arial Bold"/>
              </a:rPr>
              <a:t> Delays</a:t>
            </a:r>
          </a:p>
        </p:txBody>
      </p:sp>
      <p:sp>
        <p:nvSpPr>
          <p:cNvPr id="21" name="TextBox 12">
            <a:extLst>
              <a:ext uri="{FF2B5EF4-FFF2-40B4-BE49-F238E27FC236}">
                <a16:creationId xmlns:a16="http://schemas.microsoft.com/office/drawing/2014/main" id="{BE98DA92-C094-F826-AEC6-82C3E93DD5C8}"/>
              </a:ext>
            </a:extLst>
          </p:cNvPr>
          <p:cNvSpPr txBox="1"/>
          <p:nvPr/>
        </p:nvSpPr>
        <p:spPr>
          <a:xfrm>
            <a:off x="1208471" y="7016134"/>
            <a:ext cx="4163060" cy="1235403"/>
          </a:xfrm>
          <a:prstGeom prst="rect">
            <a:avLst/>
          </a:prstGeom>
        </p:spPr>
        <p:txBody>
          <a:bodyPr wrap="square" lIns="0" tIns="0" rIns="0" bIns="0" rtlCol="0" anchor="t">
            <a:spAutoFit/>
          </a:bodyPr>
          <a:lstStyle/>
          <a:p>
            <a:pPr algn="l">
              <a:lnSpc>
                <a:spcPts val="2400"/>
              </a:lnSpc>
            </a:pPr>
            <a:r>
              <a:rPr lang="en-US" sz="2400" dirty="0">
                <a:solidFill>
                  <a:srgbClr val="404040"/>
                </a:solidFill>
                <a:latin typeface="Calibri (MS)"/>
                <a:ea typeface="Calibri (MS)"/>
                <a:cs typeface="Calibri (MS)"/>
                <a:sym typeface="Calibri (MS)"/>
              </a:rPr>
              <a:t>Statin-tablet plants lose approximately </a:t>
            </a:r>
            <a:r>
              <a:rPr lang="en-US" sz="2400" b="1" dirty="0">
                <a:solidFill>
                  <a:srgbClr val="404040"/>
                </a:solidFill>
                <a:latin typeface="Calibri (MS)"/>
                <a:ea typeface="Calibri (MS)"/>
                <a:cs typeface="Calibri (MS)"/>
                <a:sym typeface="Calibri (MS)"/>
              </a:rPr>
              <a:t>$1.2 million </a:t>
            </a:r>
            <a:r>
              <a:rPr lang="en-US" sz="2400" dirty="0">
                <a:solidFill>
                  <a:srgbClr val="404040"/>
                </a:solidFill>
                <a:latin typeface="Calibri (MS)"/>
                <a:ea typeface="Calibri (MS)"/>
                <a:cs typeface="Calibri (MS)"/>
                <a:sym typeface="Calibri (MS)"/>
              </a:rPr>
              <a:t>per year from batches rejected during final lab testing.</a:t>
            </a:r>
          </a:p>
        </p:txBody>
      </p:sp>
      <p:sp>
        <p:nvSpPr>
          <p:cNvPr id="22" name="TextBox 12">
            <a:extLst>
              <a:ext uri="{FF2B5EF4-FFF2-40B4-BE49-F238E27FC236}">
                <a16:creationId xmlns:a16="http://schemas.microsoft.com/office/drawing/2014/main" id="{78B80FF0-4D1A-498C-9B4C-5868B130643C}"/>
              </a:ext>
            </a:extLst>
          </p:cNvPr>
          <p:cNvSpPr txBox="1"/>
          <p:nvPr/>
        </p:nvSpPr>
        <p:spPr>
          <a:xfrm>
            <a:off x="7039158" y="7016133"/>
            <a:ext cx="4501720" cy="1235403"/>
          </a:xfrm>
          <a:prstGeom prst="rect">
            <a:avLst/>
          </a:prstGeom>
        </p:spPr>
        <p:txBody>
          <a:bodyPr wrap="square" lIns="0" tIns="0" rIns="0" bIns="0" rtlCol="0" anchor="t">
            <a:spAutoFit/>
          </a:bodyPr>
          <a:lstStyle/>
          <a:p>
            <a:pPr algn="l">
              <a:lnSpc>
                <a:spcPts val="2400"/>
              </a:lnSpc>
            </a:pPr>
            <a:r>
              <a:rPr lang="en-US" sz="2400" dirty="0">
                <a:solidFill>
                  <a:srgbClr val="404040"/>
                </a:solidFill>
                <a:latin typeface="Calibri (MS)"/>
                <a:ea typeface="Calibri (MS)"/>
                <a:cs typeface="Calibri (MS)"/>
                <a:sym typeface="Calibri (MS)"/>
              </a:rPr>
              <a:t>Traditional 10% sampling is inadequate, leaving </a:t>
            </a:r>
            <a:r>
              <a:rPr lang="en-US" sz="2400" b="1" dirty="0">
                <a:solidFill>
                  <a:srgbClr val="404040"/>
                </a:solidFill>
                <a:latin typeface="Calibri (MS)"/>
                <a:ea typeface="Calibri (MS)"/>
                <a:cs typeface="Calibri (MS)"/>
                <a:sym typeface="Calibri (MS)"/>
              </a:rPr>
              <a:t>22% of high-risk</a:t>
            </a:r>
            <a:r>
              <a:rPr lang="en-US" sz="2400" dirty="0">
                <a:solidFill>
                  <a:srgbClr val="404040"/>
                </a:solidFill>
                <a:latin typeface="Calibri (MS)"/>
                <a:ea typeface="Calibri (MS)"/>
                <a:cs typeface="Calibri (MS)"/>
                <a:sym typeface="Calibri (MS)"/>
              </a:rPr>
              <a:t> periods under-tested and ignoring real-time process deviations.</a:t>
            </a:r>
          </a:p>
        </p:txBody>
      </p:sp>
      <p:sp>
        <p:nvSpPr>
          <p:cNvPr id="23" name="TextBox 12">
            <a:extLst>
              <a:ext uri="{FF2B5EF4-FFF2-40B4-BE49-F238E27FC236}">
                <a16:creationId xmlns:a16="http://schemas.microsoft.com/office/drawing/2014/main" id="{7C79819E-5575-27E3-EE31-B7B0ECB2C8B2}"/>
              </a:ext>
            </a:extLst>
          </p:cNvPr>
          <p:cNvSpPr txBox="1"/>
          <p:nvPr/>
        </p:nvSpPr>
        <p:spPr>
          <a:xfrm>
            <a:off x="13108481" y="6862244"/>
            <a:ext cx="4163060" cy="1543179"/>
          </a:xfrm>
          <a:prstGeom prst="rect">
            <a:avLst/>
          </a:prstGeom>
        </p:spPr>
        <p:txBody>
          <a:bodyPr wrap="square" lIns="0" tIns="0" rIns="0" bIns="0" rtlCol="0" anchor="t">
            <a:spAutoFit/>
          </a:bodyPr>
          <a:lstStyle/>
          <a:p>
            <a:pPr algn="l">
              <a:lnSpc>
                <a:spcPts val="2400"/>
              </a:lnSpc>
            </a:pPr>
            <a:r>
              <a:rPr lang="en-US" sz="2400" dirty="0">
                <a:solidFill>
                  <a:srgbClr val="404040"/>
                </a:solidFill>
                <a:latin typeface="Calibri (MS)"/>
                <a:ea typeface="Calibri (MS)"/>
                <a:cs typeface="Calibri (MS)"/>
                <a:sym typeface="Calibri (MS)"/>
              </a:rPr>
              <a:t>The current process results in a </a:t>
            </a:r>
            <a:r>
              <a:rPr lang="en-US" sz="2400" b="1" dirty="0">
                <a:solidFill>
                  <a:srgbClr val="404040"/>
                </a:solidFill>
                <a:latin typeface="Calibri (MS)"/>
                <a:ea typeface="Calibri (MS)"/>
                <a:cs typeface="Calibri (MS)"/>
                <a:sym typeface="Calibri (MS)"/>
              </a:rPr>
              <a:t>48-hour batch release time </a:t>
            </a:r>
            <a:r>
              <a:rPr lang="en-US" sz="2400" dirty="0">
                <a:solidFill>
                  <a:srgbClr val="404040"/>
                </a:solidFill>
                <a:latin typeface="Calibri (MS)"/>
                <a:ea typeface="Calibri (MS)"/>
                <a:cs typeface="Calibri (MS)"/>
                <a:sym typeface="Calibri (MS)"/>
              </a:rPr>
              <a:t>and requires </a:t>
            </a:r>
            <a:r>
              <a:rPr lang="en-US" sz="2400" b="1" dirty="0">
                <a:solidFill>
                  <a:srgbClr val="404040"/>
                </a:solidFill>
                <a:latin typeface="Calibri (MS)"/>
                <a:ea typeface="Calibri (MS)"/>
                <a:cs typeface="Calibri (MS)"/>
                <a:sym typeface="Calibri (MS)"/>
              </a:rPr>
              <a:t>8 hours </a:t>
            </a:r>
            <a:r>
              <a:rPr lang="en-US" sz="2400" dirty="0">
                <a:solidFill>
                  <a:srgbClr val="404040"/>
                </a:solidFill>
                <a:latin typeface="Calibri (MS)"/>
                <a:ea typeface="Calibri (MS)"/>
                <a:cs typeface="Calibri (MS)"/>
                <a:sym typeface="Calibri (MS)"/>
              </a:rPr>
              <a:t>for manual report preparation, creating significant bottlenecks.</a:t>
            </a:r>
          </a:p>
        </p:txBody>
      </p:sp>
      <p:sp>
        <p:nvSpPr>
          <p:cNvPr id="28" name="Rectangle: Rounded Corners 27">
            <a:extLst>
              <a:ext uri="{FF2B5EF4-FFF2-40B4-BE49-F238E27FC236}">
                <a16:creationId xmlns:a16="http://schemas.microsoft.com/office/drawing/2014/main" id="{3A90017A-20CC-040C-AC15-A11E9AC14FD1}"/>
              </a:ext>
            </a:extLst>
          </p:cNvPr>
          <p:cNvSpPr/>
          <p:nvPr/>
        </p:nvSpPr>
        <p:spPr>
          <a:xfrm>
            <a:off x="788433" y="5641959"/>
            <a:ext cx="5132935" cy="3124200"/>
          </a:xfrm>
          <a:prstGeom prst="roundRect">
            <a:avLst/>
          </a:prstGeom>
          <a:noFill/>
          <a:ln>
            <a:solidFill>
              <a:srgbClr val="A651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Rounded Corners 28">
            <a:extLst>
              <a:ext uri="{FF2B5EF4-FFF2-40B4-BE49-F238E27FC236}">
                <a16:creationId xmlns:a16="http://schemas.microsoft.com/office/drawing/2014/main" id="{62358A7F-3C38-1DF5-895A-83AB0EDD6C69}"/>
              </a:ext>
            </a:extLst>
          </p:cNvPr>
          <p:cNvSpPr/>
          <p:nvPr/>
        </p:nvSpPr>
        <p:spPr>
          <a:xfrm>
            <a:off x="6575692" y="5620293"/>
            <a:ext cx="5132935" cy="3124200"/>
          </a:xfrm>
          <a:prstGeom prst="roundRect">
            <a:avLst/>
          </a:prstGeom>
          <a:noFill/>
          <a:ln>
            <a:solidFill>
              <a:srgbClr val="A651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Rounded Corners 29">
            <a:extLst>
              <a:ext uri="{FF2B5EF4-FFF2-40B4-BE49-F238E27FC236}">
                <a16:creationId xmlns:a16="http://schemas.microsoft.com/office/drawing/2014/main" id="{3F4FA5E3-7916-8549-12AF-9B49FC461FFB}"/>
              </a:ext>
            </a:extLst>
          </p:cNvPr>
          <p:cNvSpPr/>
          <p:nvPr/>
        </p:nvSpPr>
        <p:spPr>
          <a:xfrm>
            <a:off x="12460496" y="5607231"/>
            <a:ext cx="5132935" cy="3124200"/>
          </a:xfrm>
          <a:prstGeom prst="roundRect">
            <a:avLst/>
          </a:prstGeom>
          <a:noFill/>
          <a:ln>
            <a:solidFill>
              <a:srgbClr val="A651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0E90E-6A85-6C0C-1154-500C643FE87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1FD633A-456B-0E91-BAC0-791428751335}"/>
              </a:ext>
            </a:extLst>
          </p:cNvPr>
          <p:cNvGrpSpPr>
            <a:grpSpLocks noChangeAspect="1"/>
          </p:cNvGrpSpPr>
          <p:nvPr/>
        </p:nvGrpSpPr>
        <p:grpSpPr>
          <a:xfrm>
            <a:off x="-1840" y="0"/>
            <a:ext cx="18288000" cy="10287000"/>
            <a:chOff x="0" y="0"/>
            <a:chExt cx="24384000" cy="13716000"/>
          </a:xfrm>
        </p:grpSpPr>
        <p:sp>
          <p:nvSpPr>
            <p:cNvPr id="3" name="Freeform 3">
              <a:extLst>
                <a:ext uri="{FF2B5EF4-FFF2-40B4-BE49-F238E27FC236}">
                  <a16:creationId xmlns:a16="http://schemas.microsoft.com/office/drawing/2014/main" id="{24CFBFBD-D3E1-183A-32A9-D9D72B7190F1}"/>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20" b="-20"/>
              </a:stretch>
            </a:blipFill>
          </p:spPr>
        </p:sp>
      </p:grpSp>
      <p:grpSp>
        <p:nvGrpSpPr>
          <p:cNvPr id="4" name="Group 4">
            <a:extLst>
              <a:ext uri="{FF2B5EF4-FFF2-40B4-BE49-F238E27FC236}">
                <a16:creationId xmlns:a16="http://schemas.microsoft.com/office/drawing/2014/main" id="{7E14BB38-ECFA-CCE8-88C2-1ED8B533DED2}"/>
              </a:ext>
            </a:extLst>
          </p:cNvPr>
          <p:cNvGrpSpPr>
            <a:grpSpLocks noChangeAspect="1"/>
          </p:cNvGrpSpPr>
          <p:nvPr/>
        </p:nvGrpSpPr>
        <p:grpSpPr>
          <a:xfrm>
            <a:off x="16488816" y="208166"/>
            <a:ext cx="1620984" cy="259188"/>
            <a:chOff x="0" y="0"/>
            <a:chExt cx="2161312" cy="345584"/>
          </a:xfrm>
        </p:grpSpPr>
        <p:sp>
          <p:nvSpPr>
            <p:cNvPr id="5" name="Freeform 5" descr="E:\projects\NaviKenz\PPT Deck\Exports\For PPT\Logo.png">
              <a:extLst>
                <a:ext uri="{FF2B5EF4-FFF2-40B4-BE49-F238E27FC236}">
                  <a16:creationId xmlns:a16="http://schemas.microsoft.com/office/drawing/2014/main" id="{1236D7A0-9807-A388-1775-CE6CCF7C214F}"/>
                </a:ext>
              </a:extLst>
            </p:cNvPr>
            <p:cNvSpPr/>
            <p:nvPr/>
          </p:nvSpPr>
          <p:spPr>
            <a:xfrm>
              <a:off x="0" y="0"/>
              <a:ext cx="2161286" cy="345567"/>
            </a:xfrm>
            <a:custGeom>
              <a:avLst/>
              <a:gdLst/>
              <a:ahLst/>
              <a:cxnLst/>
              <a:rect l="l" t="t" r="r" b="b"/>
              <a:pathLst>
                <a:path w="2161286" h="345567">
                  <a:moveTo>
                    <a:pt x="0" y="0"/>
                  </a:moveTo>
                  <a:lnTo>
                    <a:pt x="2161286" y="0"/>
                  </a:lnTo>
                  <a:lnTo>
                    <a:pt x="2161286" y="345567"/>
                  </a:lnTo>
                  <a:lnTo>
                    <a:pt x="0" y="345567"/>
                  </a:lnTo>
                  <a:lnTo>
                    <a:pt x="0" y="0"/>
                  </a:lnTo>
                  <a:close/>
                </a:path>
              </a:pathLst>
            </a:custGeom>
            <a:blipFill>
              <a:blip r:embed="rId3"/>
              <a:stretch>
                <a:fillRect r="-580" b="-4"/>
              </a:stretch>
            </a:blipFill>
          </p:spPr>
        </p:sp>
      </p:grpSp>
      <p:sp>
        <p:nvSpPr>
          <p:cNvPr id="6" name="Freeform 6">
            <a:extLst>
              <a:ext uri="{FF2B5EF4-FFF2-40B4-BE49-F238E27FC236}">
                <a16:creationId xmlns:a16="http://schemas.microsoft.com/office/drawing/2014/main" id="{BB39125A-5066-04DF-738D-B6353862046C}"/>
              </a:ext>
            </a:extLst>
          </p:cNvPr>
          <p:cNvSpPr/>
          <p:nvPr/>
        </p:nvSpPr>
        <p:spPr>
          <a:xfrm>
            <a:off x="285700" y="10156062"/>
            <a:ext cx="17716600" cy="144000"/>
          </a:xfrm>
          <a:custGeom>
            <a:avLst/>
            <a:gdLst/>
            <a:ahLst/>
            <a:cxnLst/>
            <a:rect l="l" t="t" r="r" b="b"/>
            <a:pathLst>
              <a:path w="17716600" h="144000">
                <a:moveTo>
                  <a:pt x="0" y="0"/>
                </a:moveTo>
                <a:lnTo>
                  <a:pt x="17716600" y="0"/>
                </a:lnTo>
                <a:lnTo>
                  <a:pt x="17716600" y="144000"/>
                </a:lnTo>
                <a:lnTo>
                  <a:pt x="0" y="144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a:extLst>
              <a:ext uri="{FF2B5EF4-FFF2-40B4-BE49-F238E27FC236}">
                <a16:creationId xmlns:a16="http://schemas.microsoft.com/office/drawing/2014/main" id="{69456DAB-561D-18C3-DBA6-C7F49E690563}"/>
              </a:ext>
            </a:extLst>
          </p:cNvPr>
          <p:cNvSpPr/>
          <p:nvPr/>
        </p:nvSpPr>
        <p:spPr>
          <a:xfrm>
            <a:off x="8355787" y="5589004"/>
            <a:ext cx="1008112" cy="1008112"/>
          </a:xfrm>
          <a:custGeom>
            <a:avLst/>
            <a:gdLst/>
            <a:ahLst/>
            <a:cxnLst/>
            <a:rect l="l" t="t" r="r" b="b"/>
            <a:pathLst>
              <a:path w="1008112" h="1008112">
                <a:moveTo>
                  <a:pt x="0" y="0"/>
                </a:moveTo>
                <a:lnTo>
                  <a:pt x="1008112" y="0"/>
                </a:lnTo>
                <a:lnTo>
                  <a:pt x="1008112" y="1008112"/>
                </a:lnTo>
                <a:lnTo>
                  <a:pt x="0" y="10081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a:extLst>
              <a:ext uri="{FF2B5EF4-FFF2-40B4-BE49-F238E27FC236}">
                <a16:creationId xmlns:a16="http://schemas.microsoft.com/office/drawing/2014/main" id="{164D10C6-ACE3-8218-1304-7F363883F92A}"/>
              </a:ext>
            </a:extLst>
          </p:cNvPr>
          <p:cNvSpPr/>
          <p:nvPr/>
        </p:nvSpPr>
        <p:spPr>
          <a:xfrm>
            <a:off x="997360" y="5632401"/>
            <a:ext cx="955840" cy="955840"/>
          </a:xfrm>
          <a:custGeom>
            <a:avLst/>
            <a:gdLst/>
            <a:ahLst/>
            <a:cxnLst/>
            <a:rect l="l" t="t" r="r" b="b"/>
            <a:pathLst>
              <a:path w="955840" h="955840">
                <a:moveTo>
                  <a:pt x="0" y="0"/>
                </a:moveTo>
                <a:lnTo>
                  <a:pt x="955840" y="0"/>
                </a:lnTo>
                <a:lnTo>
                  <a:pt x="955840" y="955840"/>
                </a:lnTo>
                <a:lnTo>
                  <a:pt x="0" y="95584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a:extLst>
              <a:ext uri="{FF2B5EF4-FFF2-40B4-BE49-F238E27FC236}">
                <a16:creationId xmlns:a16="http://schemas.microsoft.com/office/drawing/2014/main" id="{7E68806A-24D0-BBBA-1B96-DE261020C87F}"/>
              </a:ext>
            </a:extLst>
          </p:cNvPr>
          <p:cNvSpPr/>
          <p:nvPr/>
        </p:nvSpPr>
        <p:spPr>
          <a:xfrm>
            <a:off x="15624720" y="5470326"/>
            <a:ext cx="1008112" cy="1008112"/>
          </a:xfrm>
          <a:custGeom>
            <a:avLst/>
            <a:gdLst/>
            <a:ahLst/>
            <a:cxnLst/>
            <a:rect l="l" t="t" r="r" b="b"/>
            <a:pathLst>
              <a:path w="1008112" h="1008112">
                <a:moveTo>
                  <a:pt x="0" y="0"/>
                </a:moveTo>
                <a:lnTo>
                  <a:pt x="1008112" y="0"/>
                </a:lnTo>
                <a:lnTo>
                  <a:pt x="1008112" y="1008112"/>
                </a:lnTo>
                <a:lnTo>
                  <a:pt x="0" y="1008112"/>
                </a:lnTo>
                <a:lnTo>
                  <a:pt x="0" y="0"/>
                </a:lnTo>
                <a:close/>
              </a:path>
            </a:pathLst>
          </a:custGeom>
          <a:blipFill>
            <a:blip r:embed="rId10">
              <a:extLst>
                <a:ext uri="{96DAC541-7B7A-43D3-8B79-37D633B846F1}">
                  <asvg:svgBlip xmlns:asvg="http://schemas.microsoft.com/office/drawing/2016/SVG/main" r:embed="rId11"/>
                </a:ext>
              </a:extLst>
            </a:blip>
            <a:stretch>
              <a:fillRect l="-471" r="-471"/>
            </a:stretch>
          </a:blipFill>
        </p:spPr>
      </p:sp>
      <p:sp>
        <p:nvSpPr>
          <p:cNvPr id="15" name="AutoShape 15">
            <a:extLst>
              <a:ext uri="{FF2B5EF4-FFF2-40B4-BE49-F238E27FC236}">
                <a16:creationId xmlns:a16="http://schemas.microsoft.com/office/drawing/2014/main" id="{BC4177DC-5ADB-9EB8-D211-F4BCF006D931}"/>
              </a:ext>
            </a:extLst>
          </p:cNvPr>
          <p:cNvSpPr/>
          <p:nvPr/>
        </p:nvSpPr>
        <p:spPr>
          <a:xfrm rot="15933" flipV="1">
            <a:off x="2286030" y="6070547"/>
            <a:ext cx="5603976" cy="25973"/>
          </a:xfrm>
          <a:prstGeom prst="line">
            <a:avLst/>
          </a:prstGeom>
          <a:ln w="9525" cap="rnd">
            <a:solidFill>
              <a:srgbClr val="A65151"/>
            </a:solidFill>
            <a:prstDash val="solid"/>
            <a:headEnd type="none" w="sm" len="sm"/>
            <a:tailEnd type="triangle" w="lg" len="med"/>
          </a:ln>
        </p:spPr>
      </p:sp>
      <p:sp>
        <p:nvSpPr>
          <p:cNvPr id="16" name="AutoShape 16">
            <a:extLst>
              <a:ext uri="{FF2B5EF4-FFF2-40B4-BE49-F238E27FC236}">
                <a16:creationId xmlns:a16="http://schemas.microsoft.com/office/drawing/2014/main" id="{D63ED0E0-BACD-DDEA-F043-887E922FD320}"/>
              </a:ext>
            </a:extLst>
          </p:cNvPr>
          <p:cNvSpPr/>
          <p:nvPr/>
        </p:nvSpPr>
        <p:spPr>
          <a:xfrm rot="15609">
            <a:off x="9829697" y="6095990"/>
            <a:ext cx="5486608" cy="33337"/>
          </a:xfrm>
          <a:prstGeom prst="line">
            <a:avLst/>
          </a:prstGeom>
          <a:ln w="9525" cap="rnd">
            <a:solidFill>
              <a:srgbClr val="A65151"/>
            </a:solidFill>
            <a:prstDash val="solid"/>
            <a:headEnd type="none" w="sm" len="sm"/>
            <a:tailEnd type="triangle" w="lg" len="med"/>
          </a:ln>
        </p:spPr>
      </p:sp>
      <p:sp>
        <p:nvSpPr>
          <p:cNvPr id="17" name="AutoShape 17">
            <a:extLst>
              <a:ext uri="{FF2B5EF4-FFF2-40B4-BE49-F238E27FC236}">
                <a16:creationId xmlns:a16="http://schemas.microsoft.com/office/drawing/2014/main" id="{D22DC645-7AE1-7AD8-BA57-9F9D194442B0}"/>
              </a:ext>
            </a:extLst>
          </p:cNvPr>
          <p:cNvSpPr/>
          <p:nvPr/>
        </p:nvSpPr>
        <p:spPr>
          <a:xfrm rot="5374768">
            <a:off x="9174850" y="8724938"/>
            <a:ext cx="2595556" cy="0"/>
          </a:xfrm>
          <a:prstGeom prst="line">
            <a:avLst/>
          </a:prstGeom>
          <a:ln w="9525" cap="rnd">
            <a:solidFill>
              <a:srgbClr val="FFFFFF"/>
            </a:solidFill>
            <a:prstDash val="solid"/>
            <a:headEnd type="none" w="sm" len="sm"/>
            <a:tailEnd type="none" w="sm" len="sm"/>
          </a:ln>
        </p:spPr>
      </p:sp>
      <p:sp>
        <p:nvSpPr>
          <p:cNvPr id="18" name="AutoShape 18">
            <a:extLst>
              <a:ext uri="{FF2B5EF4-FFF2-40B4-BE49-F238E27FC236}">
                <a16:creationId xmlns:a16="http://schemas.microsoft.com/office/drawing/2014/main" id="{159DFB55-0E9E-5932-60E6-D1C80EAA74D7}"/>
              </a:ext>
            </a:extLst>
          </p:cNvPr>
          <p:cNvSpPr/>
          <p:nvPr/>
        </p:nvSpPr>
        <p:spPr>
          <a:xfrm rot="5374768">
            <a:off x="-287480" y="8724938"/>
            <a:ext cx="2595556" cy="0"/>
          </a:xfrm>
          <a:prstGeom prst="line">
            <a:avLst/>
          </a:prstGeom>
          <a:ln w="9525" cap="rnd">
            <a:solidFill>
              <a:srgbClr val="FFFFFF"/>
            </a:solidFill>
            <a:prstDash val="solid"/>
            <a:headEnd type="none" w="sm" len="sm"/>
            <a:tailEnd type="none" w="sm" len="sm"/>
          </a:ln>
        </p:spPr>
      </p:sp>
      <p:grpSp>
        <p:nvGrpSpPr>
          <p:cNvPr id="19" name="Group 19">
            <a:extLst>
              <a:ext uri="{FF2B5EF4-FFF2-40B4-BE49-F238E27FC236}">
                <a16:creationId xmlns:a16="http://schemas.microsoft.com/office/drawing/2014/main" id="{24ABEDEA-F6B5-D80D-F6E1-3996E3EA8C51}"/>
              </a:ext>
            </a:extLst>
          </p:cNvPr>
          <p:cNvGrpSpPr/>
          <p:nvPr/>
        </p:nvGrpSpPr>
        <p:grpSpPr>
          <a:xfrm>
            <a:off x="178219" y="63527"/>
            <a:ext cx="15446501" cy="2095759"/>
            <a:chOff x="-175828" y="-508345"/>
            <a:chExt cx="20595335" cy="2794345"/>
          </a:xfrm>
        </p:grpSpPr>
        <p:sp>
          <p:nvSpPr>
            <p:cNvPr id="20" name="Freeform 20">
              <a:extLst>
                <a:ext uri="{FF2B5EF4-FFF2-40B4-BE49-F238E27FC236}">
                  <a16:creationId xmlns:a16="http://schemas.microsoft.com/office/drawing/2014/main" id="{113FCD7B-2667-EBC6-ECDB-87E22193E146}"/>
                </a:ext>
              </a:extLst>
            </p:cNvPr>
            <p:cNvSpPr/>
            <p:nvPr/>
          </p:nvSpPr>
          <p:spPr>
            <a:xfrm>
              <a:off x="-175828" y="-508345"/>
              <a:ext cx="20419507" cy="2286000"/>
            </a:xfrm>
            <a:custGeom>
              <a:avLst/>
              <a:gdLst/>
              <a:ahLst/>
              <a:cxnLst/>
              <a:rect l="l" t="t" r="r" b="b"/>
              <a:pathLst>
                <a:path w="20419507" h="2286000">
                  <a:moveTo>
                    <a:pt x="0" y="0"/>
                  </a:moveTo>
                  <a:lnTo>
                    <a:pt x="20419507" y="0"/>
                  </a:lnTo>
                  <a:lnTo>
                    <a:pt x="20419507" y="2286000"/>
                  </a:lnTo>
                  <a:lnTo>
                    <a:pt x="0" y="2286000"/>
                  </a:lnTo>
                  <a:close/>
                </a:path>
              </a:pathLst>
            </a:custGeom>
            <a:solidFill>
              <a:srgbClr val="000000">
                <a:alpha val="0"/>
              </a:srgbClr>
            </a:solidFill>
          </p:spPr>
        </p:sp>
        <p:sp>
          <p:nvSpPr>
            <p:cNvPr id="21" name="TextBox 21">
              <a:extLst>
                <a:ext uri="{FF2B5EF4-FFF2-40B4-BE49-F238E27FC236}">
                  <a16:creationId xmlns:a16="http://schemas.microsoft.com/office/drawing/2014/main" id="{25C70D93-A415-8FC4-FFD9-75B630A4C567}"/>
                </a:ext>
              </a:extLst>
            </p:cNvPr>
            <p:cNvSpPr txBox="1"/>
            <p:nvPr/>
          </p:nvSpPr>
          <p:spPr>
            <a:xfrm>
              <a:off x="0" y="-95250"/>
              <a:ext cx="20419507" cy="2381250"/>
            </a:xfrm>
            <a:prstGeom prst="rect">
              <a:avLst/>
            </a:prstGeom>
          </p:spPr>
          <p:txBody>
            <a:bodyPr lIns="0" tIns="0" rIns="0" bIns="0" rtlCol="0" anchor="ctr"/>
            <a:lstStyle/>
            <a:p>
              <a:pPr algn="l">
                <a:lnSpc>
                  <a:spcPts val="5000"/>
                </a:lnSpc>
              </a:pPr>
              <a:r>
                <a:rPr lang="en-US" sz="4000" b="1" dirty="0">
                  <a:solidFill>
                    <a:srgbClr val="25647C"/>
                  </a:solidFill>
                  <a:latin typeface="Calibri (MS) Bold"/>
                  <a:ea typeface="Calibri (MS) Bold"/>
                  <a:cs typeface="Calibri (MS) Bold"/>
                  <a:sym typeface="Calibri (MS) Bold"/>
                </a:rPr>
                <a:t>SOLUTION</a:t>
              </a:r>
            </a:p>
          </p:txBody>
        </p:sp>
      </p:grpSp>
      <p:sp>
        <p:nvSpPr>
          <p:cNvPr id="23" name="TextBox 23">
            <a:extLst>
              <a:ext uri="{FF2B5EF4-FFF2-40B4-BE49-F238E27FC236}">
                <a16:creationId xmlns:a16="http://schemas.microsoft.com/office/drawing/2014/main" id="{73B23729-5575-8081-63BA-889D4F5754C7}"/>
              </a:ext>
            </a:extLst>
          </p:cNvPr>
          <p:cNvSpPr txBox="1"/>
          <p:nvPr/>
        </p:nvSpPr>
        <p:spPr>
          <a:xfrm>
            <a:off x="319189" y="6772123"/>
            <a:ext cx="5289728" cy="641907"/>
          </a:xfrm>
          <a:prstGeom prst="rect">
            <a:avLst/>
          </a:prstGeom>
        </p:spPr>
        <p:txBody>
          <a:bodyPr lIns="0" tIns="0" rIns="0" bIns="0" rtlCol="0" anchor="t">
            <a:spAutoFit/>
          </a:bodyPr>
          <a:lstStyle/>
          <a:p>
            <a:pPr algn="l">
              <a:lnSpc>
                <a:spcPts val="2600"/>
              </a:lnSpc>
            </a:pPr>
            <a:r>
              <a:rPr lang="en-US" sz="2000" b="1" dirty="0">
                <a:solidFill>
                  <a:srgbClr val="25647C"/>
                </a:solidFill>
                <a:latin typeface="Arial Bold"/>
                <a:ea typeface="Arial Bold"/>
                <a:cs typeface="Arial Bold"/>
                <a:sym typeface="Arial Bold"/>
              </a:rPr>
              <a:t>Predictive Quality Forecasts</a:t>
            </a:r>
          </a:p>
          <a:p>
            <a:pPr algn="l">
              <a:lnSpc>
                <a:spcPts val="2600"/>
              </a:lnSpc>
            </a:pPr>
            <a:endParaRPr lang="en-US" sz="2000" b="1" dirty="0">
              <a:solidFill>
                <a:srgbClr val="25647C"/>
              </a:solidFill>
              <a:latin typeface="Arial Bold"/>
              <a:ea typeface="Arial Bold"/>
              <a:cs typeface="Arial Bold"/>
              <a:sym typeface="Arial Bold"/>
            </a:endParaRPr>
          </a:p>
        </p:txBody>
      </p:sp>
      <p:sp>
        <p:nvSpPr>
          <p:cNvPr id="25" name="TextBox 25">
            <a:extLst>
              <a:ext uri="{FF2B5EF4-FFF2-40B4-BE49-F238E27FC236}">
                <a16:creationId xmlns:a16="http://schemas.microsoft.com/office/drawing/2014/main" id="{D265414F-C0F2-3B6F-F1F6-C712A08ADC7D}"/>
              </a:ext>
            </a:extLst>
          </p:cNvPr>
          <p:cNvSpPr txBox="1"/>
          <p:nvPr/>
        </p:nvSpPr>
        <p:spPr>
          <a:xfrm>
            <a:off x="7033023" y="6693358"/>
            <a:ext cx="5262568" cy="308482"/>
          </a:xfrm>
          <a:prstGeom prst="rect">
            <a:avLst/>
          </a:prstGeom>
        </p:spPr>
        <p:txBody>
          <a:bodyPr lIns="0" tIns="0" rIns="0" bIns="0" rtlCol="0" anchor="t">
            <a:spAutoFit/>
          </a:bodyPr>
          <a:lstStyle/>
          <a:p>
            <a:pPr algn="l">
              <a:lnSpc>
                <a:spcPts val="2600"/>
              </a:lnSpc>
            </a:pPr>
            <a:r>
              <a:rPr lang="en-US" sz="2000" b="1" dirty="0">
                <a:solidFill>
                  <a:srgbClr val="25647C"/>
                </a:solidFill>
                <a:latin typeface="Arial Bold"/>
                <a:ea typeface="Arial Bold"/>
                <a:cs typeface="Arial Bold"/>
                <a:sym typeface="Arial Bold"/>
              </a:rPr>
              <a:t>Autonomous Process Adjustments</a:t>
            </a:r>
          </a:p>
        </p:txBody>
      </p:sp>
      <p:sp>
        <p:nvSpPr>
          <p:cNvPr id="27" name="TextBox 27">
            <a:extLst>
              <a:ext uri="{FF2B5EF4-FFF2-40B4-BE49-F238E27FC236}">
                <a16:creationId xmlns:a16="http://schemas.microsoft.com/office/drawing/2014/main" id="{5FDC1412-C864-D3CF-D81F-EC0C8DA54CE0}"/>
              </a:ext>
            </a:extLst>
          </p:cNvPr>
          <p:cNvSpPr txBox="1"/>
          <p:nvPr/>
        </p:nvSpPr>
        <p:spPr>
          <a:xfrm>
            <a:off x="13408274" y="6610727"/>
            <a:ext cx="5248780" cy="308482"/>
          </a:xfrm>
          <a:prstGeom prst="rect">
            <a:avLst/>
          </a:prstGeom>
        </p:spPr>
        <p:txBody>
          <a:bodyPr lIns="0" tIns="0" rIns="0" bIns="0" rtlCol="0" anchor="t">
            <a:spAutoFit/>
          </a:bodyPr>
          <a:lstStyle/>
          <a:p>
            <a:pPr algn="l">
              <a:lnSpc>
                <a:spcPts val="2600"/>
              </a:lnSpc>
            </a:pPr>
            <a:r>
              <a:rPr lang="en-US" sz="2000" b="1" dirty="0">
                <a:solidFill>
                  <a:srgbClr val="25647C"/>
                </a:solidFill>
                <a:latin typeface="Arial Bold"/>
                <a:ea typeface="Arial Bold"/>
                <a:cs typeface="Arial Bold"/>
                <a:sym typeface="Arial Bold"/>
              </a:rPr>
              <a:t>Automated Compliance Reporting</a:t>
            </a:r>
          </a:p>
        </p:txBody>
      </p:sp>
      <p:sp>
        <p:nvSpPr>
          <p:cNvPr id="28" name="TextBox 28">
            <a:extLst>
              <a:ext uri="{FF2B5EF4-FFF2-40B4-BE49-F238E27FC236}">
                <a16:creationId xmlns:a16="http://schemas.microsoft.com/office/drawing/2014/main" id="{6E5871C9-6240-6242-1896-BDBE0E83F24D}"/>
              </a:ext>
            </a:extLst>
          </p:cNvPr>
          <p:cNvSpPr txBox="1"/>
          <p:nvPr/>
        </p:nvSpPr>
        <p:spPr>
          <a:xfrm rot="-5400000">
            <a:off x="-378550" y="8181609"/>
            <a:ext cx="2180834" cy="505427"/>
          </a:xfrm>
          <a:prstGeom prst="rect">
            <a:avLst/>
          </a:prstGeom>
        </p:spPr>
        <p:txBody>
          <a:bodyPr lIns="0" tIns="0" rIns="0" bIns="0" rtlCol="0" anchor="t">
            <a:spAutoFit/>
          </a:bodyPr>
          <a:lstStyle/>
          <a:p>
            <a:pPr algn="r">
              <a:lnSpc>
                <a:spcPts val="2600"/>
              </a:lnSpc>
            </a:pPr>
            <a:r>
              <a:rPr lang="en-US" sz="2000" b="1">
                <a:solidFill>
                  <a:srgbClr val="FFFFFF"/>
                </a:solidFill>
                <a:latin typeface="Arial Bold"/>
                <a:ea typeface="Arial Bold"/>
                <a:cs typeface="Arial Bold"/>
                <a:sym typeface="Arial Bold"/>
              </a:rPr>
              <a:t>User features</a:t>
            </a:r>
          </a:p>
        </p:txBody>
      </p:sp>
      <p:sp>
        <p:nvSpPr>
          <p:cNvPr id="29" name="TextBox 29">
            <a:extLst>
              <a:ext uri="{FF2B5EF4-FFF2-40B4-BE49-F238E27FC236}">
                <a16:creationId xmlns:a16="http://schemas.microsoft.com/office/drawing/2014/main" id="{1D4CA041-DB39-96AE-A957-4E056ED6EA86}"/>
              </a:ext>
            </a:extLst>
          </p:cNvPr>
          <p:cNvSpPr txBox="1"/>
          <p:nvPr/>
        </p:nvSpPr>
        <p:spPr>
          <a:xfrm>
            <a:off x="8403836" y="7322149"/>
            <a:ext cx="1863260" cy="983347"/>
          </a:xfrm>
          <a:prstGeom prst="rect">
            <a:avLst/>
          </a:prstGeom>
        </p:spPr>
        <p:txBody>
          <a:bodyPr lIns="0" tIns="0" rIns="0" bIns="0" rtlCol="0" anchor="t">
            <a:spAutoFit/>
          </a:bodyPr>
          <a:lstStyle/>
          <a:p>
            <a:pPr algn="r">
              <a:lnSpc>
                <a:spcPts val="2600"/>
              </a:lnSpc>
            </a:pPr>
            <a:r>
              <a:rPr lang="en-US" sz="2000" b="1">
                <a:solidFill>
                  <a:srgbClr val="FFFFFF"/>
                </a:solidFill>
                <a:latin typeface="Arial Bold"/>
                <a:ea typeface="Arial Bold"/>
                <a:cs typeface="Arial Bold"/>
                <a:sym typeface="Arial Bold"/>
              </a:rPr>
              <a:t>Technologies in use</a:t>
            </a:r>
          </a:p>
        </p:txBody>
      </p:sp>
      <p:sp>
        <p:nvSpPr>
          <p:cNvPr id="30" name="TextBox 30">
            <a:extLst>
              <a:ext uri="{FF2B5EF4-FFF2-40B4-BE49-F238E27FC236}">
                <a16:creationId xmlns:a16="http://schemas.microsoft.com/office/drawing/2014/main" id="{149D52DB-71D8-D14D-09DF-BF12CE2E1621}"/>
              </a:ext>
            </a:extLst>
          </p:cNvPr>
          <p:cNvSpPr txBox="1"/>
          <p:nvPr/>
        </p:nvSpPr>
        <p:spPr>
          <a:xfrm>
            <a:off x="10946996" y="7364747"/>
            <a:ext cx="2697190" cy="1724257"/>
          </a:xfrm>
          <a:prstGeom prst="rect">
            <a:avLst/>
          </a:prstGeom>
        </p:spPr>
        <p:txBody>
          <a:bodyPr lIns="0" tIns="0" rIns="0" bIns="0" rtlCol="0" anchor="t">
            <a:spAutoFit/>
          </a:bodyPr>
          <a:lstStyle/>
          <a:p>
            <a:pPr marL="386080" lvl="1" indent="-193040" algn="l">
              <a:lnSpc>
                <a:spcPts val="1920"/>
              </a:lnSpc>
              <a:buFont typeface="Arial"/>
              <a:buChar char="•"/>
            </a:pPr>
            <a:r>
              <a:rPr lang="en-US" sz="1600" dirty="0">
                <a:solidFill>
                  <a:srgbClr val="FFFFFF"/>
                </a:solidFill>
                <a:latin typeface="Calibri (MS)"/>
                <a:ea typeface="Calibri (MS)"/>
                <a:cs typeface="Calibri (MS)"/>
                <a:sym typeface="Calibri (MS)"/>
              </a:rPr>
              <a:t>AWS</a:t>
            </a:r>
          </a:p>
          <a:p>
            <a:pPr marL="386080" lvl="1" indent="-193040" algn="l">
              <a:lnSpc>
                <a:spcPts val="1920"/>
              </a:lnSpc>
              <a:buFont typeface="Arial"/>
              <a:buChar char="•"/>
            </a:pPr>
            <a:r>
              <a:rPr lang="en-US" sz="1600" dirty="0">
                <a:solidFill>
                  <a:srgbClr val="FFFFFF"/>
                </a:solidFill>
                <a:latin typeface="Calibri (MS)"/>
                <a:ea typeface="Calibri (MS)"/>
                <a:cs typeface="Calibri (MS)"/>
                <a:sym typeface="Calibri (MS)"/>
              </a:rPr>
              <a:t>Amplify, DynamoDB</a:t>
            </a:r>
          </a:p>
          <a:p>
            <a:pPr marL="386080" lvl="1" indent="-193040" algn="l">
              <a:lnSpc>
                <a:spcPts val="1920"/>
              </a:lnSpc>
              <a:buFont typeface="Arial"/>
              <a:buChar char="•"/>
            </a:pPr>
            <a:r>
              <a:rPr lang="en-US" sz="1600" dirty="0">
                <a:solidFill>
                  <a:srgbClr val="FFFFFF"/>
                </a:solidFill>
                <a:latin typeface="Calibri (MS)"/>
                <a:ea typeface="Calibri (MS)"/>
                <a:cs typeface="Calibri (MS)"/>
                <a:sym typeface="Calibri (MS)"/>
              </a:rPr>
              <a:t>S3, EKS, RDS</a:t>
            </a:r>
          </a:p>
          <a:p>
            <a:pPr marL="386080" lvl="1" indent="-193040" algn="l">
              <a:lnSpc>
                <a:spcPts val="1920"/>
              </a:lnSpc>
              <a:buFont typeface="Arial"/>
              <a:buChar char="•"/>
            </a:pPr>
            <a:r>
              <a:rPr lang="en-US" sz="1600" dirty="0">
                <a:solidFill>
                  <a:srgbClr val="FFFFFF"/>
                </a:solidFill>
                <a:latin typeface="Calibri (MS)"/>
                <a:ea typeface="Calibri (MS)"/>
                <a:cs typeface="Calibri (MS)"/>
                <a:sym typeface="Calibri (MS)"/>
              </a:rPr>
              <a:t>React</a:t>
            </a:r>
          </a:p>
        </p:txBody>
      </p:sp>
      <p:sp>
        <p:nvSpPr>
          <p:cNvPr id="31" name="TextBox 31">
            <a:extLst>
              <a:ext uri="{FF2B5EF4-FFF2-40B4-BE49-F238E27FC236}">
                <a16:creationId xmlns:a16="http://schemas.microsoft.com/office/drawing/2014/main" id="{C9557022-1175-D8BE-2986-9AF1E66EAC74}"/>
              </a:ext>
            </a:extLst>
          </p:cNvPr>
          <p:cNvSpPr txBox="1"/>
          <p:nvPr/>
        </p:nvSpPr>
        <p:spPr>
          <a:xfrm>
            <a:off x="14111186" y="7364747"/>
            <a:ext cx="2697190" cy="1724257"/>
          </a:xfrm>
          <a:prstGeom prst="rect">
            <a:avLst/>
          </a:prstGeom>
        </p:spPr>
        <p:txBody>
          <a:bodyPr lIns="0" tIns="0" rIns="0" bIns="0" rtlCol="0" anchor="t">
            <a:spAutoFit/>
          </a:bodyPr>
          <a:lstStyle/>
          <a:p>
            <a:pPr marL="386080" lvl="1" indent="-193040" algn="l">
              <a:lnSpc>
                <a:spcPts val="1920"/>
              </a:lnSpc>
              <a:buFont typeface="Arial"/>
              <a:buChar char="•"/>
            </a:pPr>
            <a:r>
              <a:rPr lang="en-US" sz="1600">
                <a:solidFill>
                  <a:srgbClr val="FFFFFF"/>
                </a:solidFill>
                <a:latin typeface="Calibri (MS)"/>
                <a:ea typeface="Calibri (MS)"/>
                <a:cs typeface="Calibri (MS)"/>
                <a:sym typeface="Calibri (MS)"/>
              </a:rPr>
              <a:t>NextJS</a:t>
            </a:r>
          </a:p>
          <a:p>
            <a:pPr marL="386080" lvl="1" indent="-193040" algn="l">
              <a:lnSpc>
                <a:spcPts val="1920"/>
              </a:lnSpc>
              <a:buFont typeface="Arial"/>
              <a:buChar char="•"/>
            </a:pPr>
            <a:r>
              <a:rPr lang="en-US" sz="1600">
                <a:solidFill>
                  <a:srgbClr val="FFFFFF"/>
                </a:solidFill>
                <a:latin typeface="Calibri (MS)"/>
                <a:ea typeface="Calibri (MS)"/>
                <a:cs typeface="Calibri (MS)"/>
                <a:sym typeface="Calibri (MS)"/>
              </a:rPr>
              <a:t>N8N</a:t>
            </a:r>
          </a:p>
          <a:p>
            <a:pPr marL="386080" lvl="1" indent="-193040" algn="l">
              <a:lnSpc>
                <a:spcPts val="1920"/>
              </a:lnSpc>
              <a:buFont typeface="Arial"/>
              <a:buChar char="•"/>
            </a:pPr>
            <a:r>
              <a:rPr lang="en-US" sz="1600">
                <a:solidFill>
                  <a:srgbClr val="FFFFFF"/>
                </a:solidFill>
                <a:latin typeface="Calibri (MS)"/>
                <a:ea typeface="Calibri (MS)"/>
                <a:cs typeface="Calibri (MS)"/>
                <a:sym typeface="Calibri (MS)"/>
              </a:rPr>
              <a:t>PostgreSQL</a:t>
            </a:r>
          </a:p>
          <a:p>
            <a:pPr marL="386080" lvl="1" indent="-193040" algn="l">
              <a:lnSpc>
                <a:spcPts val="1920"/>
              </a:lnSpc>
              <a:buFont typeface="Arial"/>
              <a:buChar char="•"/>
            </a:pPr>
            <a:r>
              <a:rPr lang="en-US" sz="1600">
                <a:solidFill>
                  <a:srgbClr val="FFFFFF"/>
                </a:solidFill>
                <a:latin typeface="Calibri (MS)"/>
                <a:ea typeface="Calibri (MS)"/>
                <a:cs typeface="Calibri (MS)"/>
                <a:sym typeface="Calibri (MS)"/>
              </a:rPr>
              <a:t>Kubernetes</a:t>
            </a:r>
          </a:p>
        </p:txBody>
      </p:sp>
      <p:sp>
        <p:nvSpPr>
          <p:cNvPr id="34" name="TextBox 10">
            <a:extLst>
              <a:ext uri="{FF2B5EF4-FFF2-40B4-BE49-F238E27FC236}">
                <a16:creationId xmlns:a16="http://schemas.microsoft.com/office/drawing/2014/main" id="{70842988-5A71-0726-8418-D96A59D91A5B}"/>
              </a:ext>
            </a:extLst>
          </p:cNvPr>
          <p:cNvSpPr txBox="1"/>
          <p:nvPr/>
        </p:nvSpPr>
        <p:spPr>
          <a:xfrm>
            <a:off x="264785" y="1788489"/>
            <a:ext cx="17460396" cy="2564805"/>
          </a:xfrm>
          <a:prstGeom prst="rect">
            <a:avLst/>
          </a:prstGeom>
        </p:spPr>
        <p:txBody>
          <a:bodyPr lIns="0" tIns="0" rIns="0" bIns="0" rtlCol="0" anchor="t">
            <a:spAutoFit/>
          </a:bodyPr>
          <a:lstStyle/>
          <a:p>
            <a:pPr algn="just">
              <a:lnSpc>
                <a:spcPts val="3839"/>
              </a:lnSpc>
            </a:pPr>
            <a:r>
              <a:rPr lang="en-US" sz="3199" dirty="0" err="1">
                <a:solidFill>
                  <a:srgbClr val="404040"/>
                </a:solidFill>
                <a:latin typeface="Calibri (MS)"/>
                <a:ea typeface="Calibri (MS)"/>
                <a:cs typeface="Calibri (MS)"/>
                <a:sym typeface="Calibri (MS)"/>
              </a:rPr>
              <a:t>PharmaCopilot</a:t>
            </a:r>
            <a:r>
              <a:rPr lang="en-US" sz="3199" dirty="0">
                <a:solidFill>
                  <a:srgbClr val="404040"/>
                </a:solidFill>
                <a:latin typeface="Calibri (MS)"/>
                <a:ea typeface="Calibri (MS)"/>
                <a:cs typeface="Calibri (MS)"/>
                <a:sym typeface="Calibri (MS)"/>
              </a:rPr>
              <a:t> AI shifts manufacturing reactive to proactive control by fusing three proven AI levers: </a:t>
            </a:r>
            <a:r>
              <a:rPr lang="en-US" sz="3199" b="1" dirty="0">
                <a:solidFill>
                  <a:srgbClr val="404040"/>
                </a:solidFill>
                <a:latin typeface="Calibri (MS)"/>
                <a:ea typeface="Calibri (MS)"/>
                <a:cs typeface="Calibri (MS)"/>
                <a:sym typeface="Calibri (MS)"/>
              </a:rPr>
              <a:t>Time-Series Forecasting, Safe Reinforcement Learning, and GenAI Reporting</a:t>
            </a:r>
            <a:r>
              <a:rPr lang="en-US" sz="3199" dirty="0">
                <a:solidFill>
                  <a:srgbClr val="404040"/>
                </a:solidFill>
                <a:latin typeface="Calibri (MS)"/>
                <a:ea typeface="Calibri (MS)"/>
                <a:cs typeface="Calibri (MS)"/>
                <a:sym typeface="Calibri (MS)"/>
              </a:rPr>
              <a:t>.</a:t>
            </a:r>
          </a:p>
          <a:p>
            <a:pPr algn="just">
              <a:lnSpc>
                <a:spcPts val="3839"/>
              </a:lnSpc>
            </a:pPr>
            <a:endParaRPr lang="en-US" sz="3199" dirty="0">
              <a:solidFill>
                <a:srgbClr val="404040"/>
              </a:solidFill>
              <a:latin typeface="Calibri (MS)"/>
              <a:ea typeface="Calibri (MS)"/>
              <a:cs typeface="Calibri (MS)"/>
              <a:sym typeface="Calibri (MS)"/>
            </a:endParaRPr>
          </a:p>
          <a:p>
            <a:pPr algn="l">
              <a:lnSpc>
                <a:spcPts val="3839"/>
              </a:lnSpc>
            </a:pPr>
            <a:endParaRPr lang="en-US" sz="3199" dirty="0">
              <a:solidFill>
                <a:srgbClr val="404040"/>
              </a:solidFill>
              <a:latin typeface="Calibri (MS)"/>
              <a:ea typeface="Calibri (MS)"/>
              <a:cs typeface="Calibri (MS)"/>
              <a:sym typeface="Calibri (MS)"/>
            </a:endParaRPr>
          </a:p>
          <a:p>
            <a:pPr algn="ctr">
              <a:lnSpc>
                <a:spcPts val="4800"/>
              </a:lnSpc>
            </a:pPr>
            <a:r>
              <a:rPr lang="en-US" sz="4000" i="1" dirty="0">
                <a:solidFill>
                  <a:srgbClr val="A65151"/>
                </a:solidFill>
                <a:latin typeface="Calibri (MS) Italics"/>
                <a:ea typeface="Calibri (MS) Italics"/>
                <a:cs typeface="Calibri (MS) Italics"/>
                <a:sym typeface="Calibri (MS) Italics"/>
              </a:rPr>
              <a:t>A Proactive, AI-Powered Platform</a:t>
            </a:r>
          </a:p>
        </p:txBody>
      </p:sp>
      <p:sp>
        <p:nvSpPr>
          <p:cNvPr id="35" name="TextBox 12">
            <a:extLst>
              <a:ext uri="{FF2B5EF4-FFF2-40B4-BE49-F238E27FC236}">
                <a16:creationId xmlns:a16="http://schemas.microsoft.com/office/drawing/2014/main" id="{3E1CA34A-E455-A183-6A30-689EEA6922DE}"/>
              </a:ext>
            </a:extLst>
          </p:cNvPr>
          <p:cNvSpPr txBox="1"/>
          <p:nvPr/>
        </p:nvSpPr>
        <p:spPr>
          <a:xfrm>
            <a:off x="264785" y="7414030"/>
            <a:ext cx="5565934" cy="1850956"/>
          </a:xfrm>
          <a:prstGeom prst="rect">
            <a:avLst/>
          </a:prstGeom>
        </p:spPr>
        <p:txBody>
          <a:bodyPr wrap="square" lIns="0" tIns="0" rIns="0" bIns="0" rtlCol="0" anchor="t">
            <a:spAutoFit/>
          </a:bodyPr>
          <a:lstStyle/>
          <a:p>
            <a:pPr algn="l">
              <a:lnSpc>
                <a:spcPts val="2400"/>
              </a:lnSpc>
            </a:pPr>
            <a:r>
              <a:rPr lang="en-US" sz="2000" dirty="0">
                <a:solidFill>
                  <a:srgbClr val="404040"/>
                </a:solidFill>
                <a:latin typeface="Calibri (MS)"/>
                <a:ea typeface="Calibri (MS)"/>
                <a:cs typeface="Calibri (MS)"/>
                <a:sym typeface="Calibri (MS)"/>
              </a:rPr>
              <a:t>Anticipate and prevent quality deviations before they occur. Our platform uses advanced time-series models to provide a 60-minute forecast of key quality parameters, giving operators a crucial window to act and prevent batch loss.</a:t>
            </a:r>
          </a:p>
          <a:p>
            <a:pPr algn="l">
              <a:lnSpc>
                <a:spcPts val="2400"/>
              </a:lnSpc>
            </a:pPr>
            <a:endParaRPr lang="en-US" sz="2400" dirty="0">
              <a:solidFill>
                <a:srgbClr val="404040"/>
              </a:solidFill>
              <a:latin typeface="Calibri (MS)"/>
              <a:ea typeface="Calibri (MS)"/>
              <a:cs typeface="Calibri (MS)"/>
              <a:sym typeface="Calibri (MS)"/>
            </a:endParaRPr>
          </a:p>
        </p:txBody>
      </p:sp>
      <p:sp>
        <p:nvSpPr>
          <p:cNvPr id="36" name="TextBox 12">
            <a:extLst>
              <a:ext uri="{FF2B5EF4-FFF2-40B4-BE49-F238E27FC236}">
                <a16:creationId xmlns:a16="http://schemas.microsoft.com/office/drawing/2014/main" id="{B55BF117-A25E-82CF-ED0A-7A6CE2EE240A}"/>
              </a:ext>
            </a:extLst>
          </p:cNvPr>
          <p:cNvSpPr txBox="1"/>
          <p:nvPr/>
        </p:nvSpPr>
        <p:spPr>
          <a:xfrm>
            <a:off x="7007067" y="7322149"/>
            <a:ext cx="5042376" cy="2466509"/>
          </a:xfrm>
          <a:prstGeom prst="rect">
            <a:avLst/>
          </a:prstGeom>
        </p:spPr>
        <p:txBody>
          <a:bodyPr wrap="square" lIns="0" tIns="0" rIns="0" bIns="0" rtlCol="0" anchor="t">
            <a:spAutoFit/>
          </a:bodyPr>
          <a:lstStyle/>
          <a:p>
            <a:pPr algn="l">
              <a:lnSpc>
                <a:spcPts val="2400"/>
              </a:lnSpc>
            </a:pPr>
            <a:r>
              <a:rPr lang="en-US" sz="2000" dirty="0">
                <a:solidFill>
                  <a:srgbClr val="404040"/>
                </a:solidFill>
                <a:latin typeface="Calibri (MS)"/>
                <a:ea typeface="Calibri (MS)"/>
                <a:cs typeface="Calibri (MS)"/>
                <a:sym typeface="Calibri (MS)"/>
              </a:rPr>
              <a:t>A safe Reinforcement Learning (RL) agent makes autonomous, real-time process adjustments. Trained on over 1 million simulated episodes, the system optimizes for throughput while ensuring all actions remain within strict safety and compliance limits.</a:t>
            </a:r>
          </a:p>
          <a:p>
            <a:pPr algn="l">
              <a:lnSpc>
                <a:spcPts val="2400"/>
              </a:lnSpc>
            </a:pPr>
            <a:endParaRPr lang="en-US" sz="2000" dirty="0">
              <a:solidFill>
                <a:srgbClr val="404040"/>
              </a:solidFill>
              <a:latin typeface="Calibri (MS)"/>
              <a:ea typeface="Calibri (MS)"/>
              <a:cs typeface="Calibri (MS)"/>
              <a:sym typeface="Calibri (MS)"/>
            </a:endParaRPr>
          </a:p>
          <a:p>
            <a:pPr algn="l">
              <a:lnSpc>
                <a:spcPts val="2400"/>
              </a:lnSpc>
            </a:pPr>
            <a:endParaRPr lang="en-US" sz="2400" dirty="0">
              <a:solidFill>
                <a:srgbClr val="404040"/>
              </a:solidFill>
              <a:latin typeface="Calibri (MS)"/>
              <a:ea typeface="Calibri (MS)"/>
              <a:cs typeface="Calibri (MS)"/>
              <a:sym typeface="Calibri (MS)"/>
            </a:endParaRPr>
          </a:p>
        </p:txBody>
      </p:sp>
      <p:sp>
        <p:nvSpPr>
          <p:cNvPr id="37" name="TextBox 12">
            <a:extLst>
              <a:ext uri="{FF2B5EF4-FFF2-40B4-BE49-F238E27FC236}">
                <a16:creationId xmlns:a16="http://schemas.microsoft.com/office/drawing/2014/main" id="{A20CCC44-8995-7AD7-5D54-459F1952693D}"/>
              </a:ext>
            </a:extLst>
          </p:cNvPr>
          <p:cNvSpPr txBox="1"/>
          <p:nvPr/>
        </p:nvSpPr>
        <p:spPr>
          <a:xfrm>
            <a:off x="13527226" y="7283200"/>
            <a:ext cx="4758933" cy="1846659"/>
          </a:xfrm>
          <a:prstGeom prst="rect">
            <a:avLst/>
          </a:prstGeom>
        </p:spPr>
        <p:txBody>
          <a:bodyPr wrap="square" lIns="0" tIns="0" rIns="0" bIns="0" rtlCol="0" anchor="t">
            <a:spAutoFit/>
          </a:bodyPr>
          <a:lstStyle/>
          <a:p>
            <a:pPr algn="l">
              <a:lnSpc>
                <a:spcPts val="2400"/>
              </a:lnSpc>
            </a:pPr>
            <a:r>
              <a:rPr lang="en-US" sz="2000" dirty="0">
                <a:solidFill>
                  <a:srgbClr val="404040"/>
                </a:solidFill>
                <a:latin typeface="Calibri (MS)"/>
                <a:ea typeface="Calibri (MS)"/>
                <a:cs typeface="Calibri (MS)"/>
                <a:sym typeface="Calibri (MS)"/>
              </a:rPr>
              <a:t>Instantly generate comprehensive, 21 CFR 11-compliant reports. Our Retrieval-Augmented Generation (RAG) model, powered by Gemini 2.5 Flash, pulls data from batch logs and regulatory guidelines to create accurate, grounded reports in minutes, not hours.</a:t>
            </a:r>
            <a:endParaRPr lang="en-US" sz="2400" dirty="0">
              <a:solidFill>
                <a:srgbClr val="404040"/>
              </a:solidFill>
              <a:latin typeface="Calibri (MS)"/>
              <a:ea typeface="Calibri (MS)"/>
              <a:cs typeface="Calibri (MS)"/>
              <a:sym typeface="Calibri (MS)"/>
            </a:endParaRPr>
          </a:p>
        </p:txBody>
      </p:sp>
    </p:spTree>
    <p:extLst>
      <p:ext uri="{BB962C8B-B14F-4D97-AF65-F5344CB8AC3E}">
        <p14:creationId xmlns:p14="http://schemas.microsoft.com/office/powerpoint/2010/main" val="3850586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84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20" b="-20"/>
              </a:stretch>
            </a:blipFill>
          </p:spPr>
        </p:sp>
      </p:grpSp>
      <p:grpSp>
        <p:nvGrpSpPr>
          <p:cNvPr id="4" name="Group 4"/>
          <p:cNvGrpSpPr>
            <a:grpSpLocks noChangeAspect="1"/>
          </p:cNvGrpSpPr>
          <p:nvPr/>
        </p:nvGrpSpPr>
        <p:grpSpPr>
          <a:xfrm>
            <a:off x="16488816" y="208166"/>
            <a:ext cx="1620984" cy="259188"/>
            <a:chOff x="0" y="0"/>
            <a:chExt cx="2161312" cy="345584"/>
          </a:xfrm>
        </p:grpSpPr>
        <p:sp>
          <p:nvSpPr>
            <p:cNvPr id="5" name="Freeform 5" descr="E:\projects\NaviKenz\PPT Deck\Exports\For PPT\Logo.png"/>
            <p:cNvSpPr/>
            <p:nvPr/>
          </p:nvSpPr>
          <p:spPr>
            <a:xfrm>
              <a:off x="0" y="0"/>
              <a:ext cx="2161286" cy="345567"/>
            </a:xfrm>
            <a:custGeom>
              <a:avLst/>
              <a:gdLst/>
              <a:ahLst/>
              <a:cxnLst/>
              <a:rect l="l" t="t" r="r" b="b"/>
              <a:pathLst>
                <a:path w="2161286" h="345567">
                  <a:moveTo>
                    <a:pt x="0" y="0"/>
                  </a:moveTo>
                  <a:lnTo>
                    <a:pt x="2161286" y="0"/>
                  </a:lnTo>
                  <a:lnTo>
                    <a:pt x="2161286" y="345567"/>
                  </a:lnTo>
                  <a:lnTo>
                    <a:pt x="0" y="345567"/>
                  </a:lnTo>
                  <a:lnTo>
                    <a:pt x="0" y="0"/>
                  </a:lnTo>
                  <a:close/>
                </a:path>
              </a:pathLst>
            </a:custGeom>
            <a:blipFill>
              <a:blip r:embed="rId3"/>
              <a:stretch>
                <a:fillRect r="-580" b="-4"/>
              </a:stretch>
            </a:blipFill>
          </p:spPr>
        </p:sp>
      </p:grpSp>
      <p:sp>
        <p:nvSpPr>
          <p:cNvPr id="6" name="Freeform 6"/>
          <p:cNvSpPr/>
          <p:nvPr/>
        </p:nvSpPr>
        <p:spPr>
          <a:xfrm>
            <a:off x="285700" y="10156062"/>
            <a:ext cx="17716600" cy="144000"/>
          </a:xfrm>
          <a:custGeom>
            <a:avLst/>
            <a:gdLst/>
            <a:ahLst/>
            <a:cxnLst/>
            <a:rect l="l" t="t" r="r" b="b"/>
            <a:pathLst>
              <a:path w="17716600" h="144000">
                <a:moveTo>
                  <a:pt x="0" y="0"/>
                </a:moveTo>
                <a:lnTo>
                  <a:pt x="17716600" y="0"/>
                </a:lnTo>
                <a:lnTo>
                  <a:pt x="17716600" y="144000"/>
                </a:lnTo>
                <a:lnTo>
                  <a:pt x="0" y="144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0" y="1687116"/>
            <a:ext cx="18288000" cy="3168352"/>
            <a:chOff x="0" y="0"/>
            <a:chExt cx="24384000" cy="4224469"/>
          </a:xfrm>
        </p:grpSpPr>
        <p:sp>
          <p:nvSpPr>
            <p:cNvPr id="8" name="Freeform 8"/>
            <p:cNvSpPr/>
            <p:nvPr/>
          </p:nvSpPr>
          <p:spPr>
            <a:xfrm>
              <a:off x="0" y="0"/>
              <a:ext cx="24384000" cy="4224528"/>
            </a:xfrm>
            <a:custGeom>
              <a:avLst/>
              <a:gdLst/>
              <a:ahLst/>
              <a:cxnLst/>
              <a:rect l="l" t="t" r="r" b="b"/>
              <a:pathLst>
                <a:path w="24384000" h="4224528">
                  <a:moveTo>
                    <a:pt x="0" y="0"/>
                  </a:moveTo>
                  <a:lnTo>
                    <a:pt x="24384000" y="0"/>
                  </a:lnTo>
                  <a:lnTo>
                    <a:pt x="24384000" y="4224528"/>
                  </a:lnTo>
                  <a:lnTo>
                    <a:pt x="0" y="4224528"/>
                  </a:lnTo>
                  <a:close/>
                </a:path>
              </a:pathLst>
            </a:custGeom>
            <a:solidFill>
              <a:srgbClr val="FFFFFF"/>
            </a:solidFill>
          </p:spPr>
        </p:sp>
      </p:grpSp>
      <p:grpSp>
        <p:nvGrpSpPr>
          <p:cNvPr id="9" name="Group 9"/>
          <p:cNvGrpSpPr/>
          <p:nvPr/>
        </p:nvGrpSpPr>
        <p:grpSpPr>
          <a:xfrm>
            <a:off x="285700" y="361380"/>
            <a:ext cx="16026756" cy="1714500"/>
            <a:chOff x="0" y="0"/>
            <a:chExt cx="21369008" cy="2286000"/>
          </a:xfrm>
        </p:grpSpPr>
        <p:sp>
          <p:nvSpPr>
            <p:cNvPr id="10" name="Freeform 10"/>
            <p:cNvSpPr/>
            <p:nvPr/>
          </p:nvSpPr>
          <p:spPr>
            <a:xfrm>
              <a:off x="0" y="0"/>
              <a:ext cx="21369007" cy="2286000"/>
            </a:xfrm>
            <a:custGeom>
              <a:avLst/>
              <a:gdLst/>
              <a:ahLst/>
              <a:cxnLst/>
              <a:rect l="l" t="t" r="r" b="b"/>
              <a:pathLst>
                <a:path w="21369007" h="2286000">
                  <a:moveTo>
                    <a:pt x="0" y="0"/>
                  </a:moveTo>
                  <a:lnTo>
                    <a:pt x="21369007" y="0"/>
                  </a:lnTo>
                  <a:lnTo>
                    <a:pt x="21369007" y="2286000"/>
                  </a:lnTo>
                  <a:lnTo>
                    <a:pt x="0" y="2286000"/>
                  </a:lnTo>
                  <a:close/>
                </a:path>
              </a:pathLst>
            </a:custGeom>
            <a:solidFill>
              <a:srgbClr val="000000">
                <a:alpha val="0"/>
              </a:srgbClr>
            </a:solidFill>
          </p:spPr>
        </p:sp>
        <p:sp>
          <p:nvSpPr>
            <p:cNvPr id="11" name="TextBox 11"/>
            <p:cNvSpPr txBox="1"/>
            <p:nvPr/>
          </p:nvSpPr>
          <p:spPr>
            <a:xfrm>
              <a:off x="0" y="-123825"/>
              <a:ext cx="21369008" cy="2409825"/>
            </a:xfrm>
            <a:prstGeom prst="rect">
              <a:avLst/>
            </a:prstGeom>
          </p:spPr>
          <p:txBody>
            <a:bodyPr lIns="0" tIns="0" rIns="0" bIns="0" rtlCol="0" anchor="ctr"/>
            <a:lstStyle/>
            <a:p>
              <a:pPr algn="l">
                <a:lnSpc>
                  <a:spcPts val="4999"/>
                </a:lnSpc>
              </a:pPr>
              <a:r>
                <a:rPr lang="en-US" sz="3600" b="1" dirty="0">
                  <a:solidFill>
                    <a:srgbClr val="25647C"/>
                  </a:solidFill>
                  <a:latin typeface="Calibri (MS) Bold"/>
                  <a:ea typeface="Calibri (MS) Bold"/>
                  <a:cs typeface="Calibri (MS) Bold"/>
                  <a:sym typeface="Calibri (MS) Bold"/>
                </a:rPr>
                <a:t>METHODOLOGY</a:t>
              </a:r>
            </a:p>
          </p:txBody>
        </p:sp>
      </p:grpSp>
      <p:sp>
        <p:nvSpPr>
          <p:cNvPr id="12" name="TextBox 12"/>
          <p:cNvSpPr txBox="1"/>
          <p:nvPr/>
        </p:nvSpPr>
        <p:spPr>
          <a:xfrm>
            <a:off x="285700" y="3579215"/>
            <a:ext cx="3561140" cy="1538883"/>
          </a:xfrm>
          <a:prstGeom prst="rect">
            <a:avLst/>
          </a:prstGeom>
        </p:spPr>
        <p:txBody>
          <a:bodyPr lIns="0" tIns="0" rIns="0" bIns="0" rtlCol="0" anchor="t">
            <a:spAutoFit/>
          </a:bodyPr>
          <a:lstStyle/>
          <a:p>
            <a:pPr algn="l">
              <a:lnSpc>
                <a:spcPts val="2400"/>
              </a:lnSpc>
            </a:pPr>
            <a:r>
              <a:rPr lang="en-US" sz="2000" dirty="0">
                <a:solidFill>
                  <a:srgbClr val="404040"/>
                </a:solidFill>
                <a:latin typeface="Calibri (MS)"/>
                <a:ea typeface="Calibri (MS)"/>
                <a:cs typeface="Calibri (MS)"/>
                <a:sym typeface="Calibri (MS)"/>
              </a:rPr>
              <a:t>Uses a deep learning LSTM model to analyze real-time sensor data and predict potential quality issues up to 60 minutes in the future.</a:t>
            </a:r>
          </a:p>
        </p:txBody>
      </p:sp>
      <p:sp>
        <p:nvSpPr>
          <p:cNvPr id="13" name="TextBox 13"/>
          <p:cNvSpPr txBox="1"/>
          <p:nvPr/>
        </p:nvSpPr>
        <p:spPr>
          <a:xfrm>
            <a:off x="285700" y="2414691"/>
            <a:ext cx="3561140" cy="666849"/>
          </a:xfrm>
          <a:prstGeom prst="rect">
            <a:avLst/>
          </a:prstGeom>
        </p:spPr>
        <p:txBody>
          <a:bodyPr lIns="0" tIns="0" rIns="0" bIns="0" rtlCol="0" anchor="t">
            <a:spAutoFit/>
          </a:bodyPr>
          <a:lstStyle/>
          <a:p>
            <a:pPr algn="l">
              <a:lnSpc>
                <a:spcPts val="2600"/>
              </a:lnSpc>
            </a:pPr>
            <a:r>
              <a:rPr lang="en-US" sz="2600" b="1" dirty="0">
                <a:solidFill>
                  <a:srgbClr val="25647C"/>
                </a:solidFill>
                <a:latin typeface="Arial Bold"/>
                <a:ea typeface="Arial Bold"/>
                <a:cs typeface="Arial Bold"/>
                <a:sym typeface="Arial Bold"/>
              </a:rPr>
              <a:t>Sensor Forecasting (LSTM) </a:t>
            </a:r>
          </a:p>
        </p:txBody>
      </p:sp>
      <p:sp>
        <p:nvSpPr>
          <p:cNvPr id="14" name="TextBox 14"/>
          <p:cNvSpPr txBox="1"/>
          <p:nvPr/>
        </p:nvSpPr>
        <p:spPr>
          <a:xfrm>
            <a:off x="4715191" y="3604115"/>
            <a:ext cx="3561140" cy="1538883"/>
          </a:xfrm>
          <a:prstGeom prst="rect">
            <a:avLst/>
          </a:prstGeom>
        </p:spPr>
        <p:txBody>
          <a:bodyPr lIns="0" tIns="0" rIns="0" bIns="0" rtlCol="0" anchor="t">
            <a:spAutoFit/>
          </a:bodyPr>
          <a:lstStyle/>
          <a:p>
            <a:pPr algn="l">
              <a:lnSpc>
                <a:spcPts val="2400"/>
              </a:lnSpc>
            </a:pPr>
            <a:r>
              <a:rPr lang="en-US" sz="2000" dirty="0">
                <a:solidFill>
                  <a:srgbClr val="404040"/>
                </a:solidFill>
                <a:latin typeface="Calibri (MS)"/>
                <a:ea typeface="Calibri (MS)"/>
                <a:cs typeface="Calibri (MS)"/>
                <a:sym typeface="Calibri (MS)"/>
              </a:rPr>
              <a:t>Employs an </a:t>
            </a:r>
            <a:r>
              <a:rPr lang="en-US" sz="2000" dirty="0" err="1">
                <a:solidFill>
                  <a:srgbClr val="404040"/>
                </a:solidFill>
                <a:latin typeface="Calibri (MS)"/>
                <a:ea typeface="Calibri (MS)"/>
                <a:cs typeface="Calibri (MS)"/>
                <a:sym typeface="Calibri (MS)"/>
              </a:rPr>
              <a:t>XGBoost</a:t>
            </a:r>
            <a:r>
              <a:rPr lang="en-US" sz="2000" dirty="0">
                <a:solidFill>
                  <a:srgbClr val="404040"/>
                </a:solidFill>
                <a:latin typeface="Calibri (MS)"/>
                <a:ea typeface="Calibri (MS)"/>
                <a:cs typeface="Calibri (MS)"/>
                <a:sym typeface="Calibri (MS)"/>
              </a:rPr>
              <a:t> model to accurately classify the final product's quality and identify the probability of defects based on process parameters.</a:t>
            </a:r>
          </a:p>
        </p:txBody>
      </p:sp>
      <p:sp>
        <p:nvSpPr>
          <p:cNvPr id="15" name="TextBox 15"/>
          <p:cNvSpPr txBox="1"/>
          <p:nvPr/>
        </p:nvSpPr>
        <p:spPr>
          <a:xfrm>
            <a:off x="4715191" y="2420077"/>
            <a:ext cx="3561140" cy="1000274"/>
          </a:xfrm>
          <a:prstGeom prst="rect">
            <a:avLst/>
          </a:prstGeom>
        </p:spPr>
        <p:txBody>
          <a:bodyPr lIns="0" tIns="0" rIns="0" bIns="0" rtlCol="0" anchor="t">
            <a:spAutoFit/>
          </a:bodyPr>
          <a:lstStyle/>
          <a:p>
            <a:pPr>
              <a:lnSpc>
                <a:spcPts val="2600"/>
              </a:lnSpc>
            </a:pPr>
            <a:r>
              <a:rPr lang="en-US" sz="2600" b="1" dirty="0">
                <a:solidFill>
                  <a:srgbClr val="25647C"/>
                </a:solidFill>
                <a:latin typeface="Arial Bold"/>
                <a:ea typeface="Arial Bold"/>
                <a:cs typeface="Arial Bold"/>
                <a:sym typeface="Arial Bold"/>
              </a:rPr>
              <a:t>Quality &amp; Defect Classification (</a:t>
            </a:r>
            <a:r>
              <a:rPr lang="en-US" sz="2600" b="1" dirty="0" err="1">
                <a:solidFill>
                  <a:srgbClr val="25647C"/>
                </a:solidFill>
                <a:latin typeface="Arial Bold"/>
                <a:ea typeface="Arial Bold"/>
                <a:cs typeface="Arial Bold"/>
                <a:sym typeface="Arial Bold"/>
              </a:rPr>
              <a:t>XGBoost</a:t>
            </a:r>
            <a:r>
              <a:rPr lang="en-US" sz="2600" b="1" dirty="0">
                <a:solidFill>
                  <a:srgbClr val="25647C"/>
                </a:solidFill>
                <a:latin typeface="Arial Bold"/>
                <a:ea typeface="Arial Bold"/>
                <a:cs typeface="Arial Bold"/>
                <a:sym typeface="Arial Bold"/>
              </a:rPr>
              <a:t>)</a:t>
            </a:r>
          </a:p>
        </p:txBody>
      </p:sp>
      <p:sp>
        <p:nvSpPr>
          <p:cNvPr id="16" name="TextBox 16"/>
          <p:cNvSpPr txBox="1"/>
          <p:nvPr/>
        </p:nvSpPr>
        <p:spPr>
          <a:xfrm>
            <a:off x="9142160" y="3604115"/>
            <a:ext cx="3561140" cy="1846659"/>
          </a:xfrm>
          <a:prstGeom prst="rect">
            <a:avLst/>
          </a:prstGeom>
        </p:spPr>
        <p:txBody>
          <a:bodyPr lIns="0" tIns="0" rIns="0" bIns="0" rtlCol="0" anchor="t">
            <a:spAutoFit/>
          </a:bodyPr>
          <a:lstStyle/>
          <a:p>
            <a:pPr algn="l">
              <a:lnSpc>
                <a:spcPts val="2400"/>
              </a:lnSpc>
            </a:pPr>
            <a:r>
              <a:rPr lang="en-US" sz="2000" dirty="0">
                <a:solidFill>
                  <a:srgbClr val="404040"/>
                </a:solidFill>
                <a:latin typeface="Calibri (MS)"/>
                <a:ea typeface="Calibri (MS)"/>
                <a:cs typeface="Calibri (MS)"/>
                <a:sym typeface="Calibri (MS)"/>
              </a:rPr>
              <a:t>A safe Reinforcement Learning agent (CQL) autonomously adjusts machine settings in real-time to optimize production while guaranteeing process safety and compliance.</a:t>
            </a:r>
          </a:p>
        </p:txBody>
      </p:sp>
      <p:sp>
        <p:nvSpPr>
          <p:cNvPr id="17" name="TextBox 17"/>
          <p:cNvSpPr txBox="1"/>
          <p:nvPr/>
        </p:nvSpPr>
        <p:spPr>
          <a:xfrm>
            <a:off x="9142160" y="2414691"/>
            <a:ext cx="3561140" cy="666849"/>
          </a:xfrm>
          <a:prstGeom prst="rect">
            <a:avLst/>
          </a:prstGeom>
        </p:spPr>
        <p:txBody>
          <a:bodyPr lIns="0" tIns="0" rIns="0" bIns="0" rtlCol="0" anchor="t">
            <a:spAutoFit/>
          </a:bodyPr>
          <a:lstStyle/>
          <a:p>
            <a:pPr algn="l">
              <a:lnSpc>
                <a:spcPts val="2600"/>
              </a:lnSpc>
            </a:pPr>
            <a:r>
              <a:rPr lang="en-US" sz="2600" b="1" dirty="0">
                <a:solidFill>
                  <a:srgbClr val="25647C"/>
                </a:solidFill>
                <a:latin typeface="Arial Bold"/>
                <a:ea typeface="Arial Bold"/>
                <a:cs typeface="Arial Bold"/>
                <a:sym typeface="Arial Bold"/>
              </a:rPr>
              <a:t>RL Control System (CQL)</a:t>
            </a:r>
          </a:p>
        </p:txBody>
      </p:sp>
      <p:sp>
        <p:nvSpPr>
          <p:cNvPr id="18" name="TextBox 18"/>
          <p:cNvSpPr txBox="1"/>
          <p:nvPr/>
        </p:nvSpPr>
        <p:spPr>
          <a:xfrm>
            <a:off x="13714160" y="3535247"/>
            <a:ext cx="3561140" cy="1846659"/>
          </a:xfrm>
          <a:prstGeom prst="rect">
            <a:avLst/>
          </a:prstGeom>
        </p:spPr>
        <p:txBody>
          <a:bodyPr lIns="0" tIns="0" rIns="0" bIns="0" rtlCol="0" anchor="t">
            <a:spAutoFit/>
          </a:bodyPr>
          <a:lstStyle/>
          <a:p>
            <a:pPr algn="l">
              <a:lnSpc>
                <a:spcPts val="2400"/>
              </a:lnSpc>
            </a:pPr>
            <a:r>
              <a:rPr lang="en-US" sz="2000" dirty="0">
                <a:solidFill>
                  <a:srgbClr val="404040"/>
                </a:solidFill>
                <a:latin typeface="Calibri (MS)"/>
                <a:ea typeface="Calibri (MS)"/>
                <a:cs typeface="Calibri (MS)"/>
                <a:sym typeface="Calibri (MS)"/>
              </a:rPr>
              <a:t>Leverages a sophisticated RAG model with Gemini to automatically generate comprehensive, regulation-compliant reports by synthesizing batch data and official guidelines.</a:t>
            </a:r>
          </a:p>
        </p:txBody>
      </p:sp>
      <p:sp>
        <p:nvSpPr>
          <p:cNvPr id="19" name="TextBox 19"/>
          <p:cNvSpPr txBox="1"/>
          <p:nvPr/>
        </p:nvSpPr>
        <p:spPr>
          <a:xfrm>
            <a:off x="13694826" y="2354924"/>
            <a:ext cx="3561140" cy="666849"/>
          </a:xfrm>
          <a:prstGeom prst="rect">
            <a:avLst/>
          </a:prstGeom>
        </p:spPr>
        <p:txBody>
          <a:bodyPr lIns="0" tIns="0" rIns="0" bIns="0" rtlCol="0" anchor="t">
            <a:spAutoFit/>
          </a:bodyPr>
          <a:lstStyle/>
          <a:p>
            <a:pPr algn="l">
              <a:lnSpc>
                <a:spcPts val="2600"/>
              </a:lnSpc>
            </a:pPr>
            <a:r>
              <a:rPr lang="en-US" sz="2404" b="1" dirty="0">
                <a:solidFill>
                  <a:srgbClr val="25647C"/>
                </a:solidFill>
                <a:latin typeface="Arial Bold"/>
                <a:ea typeface="Arial Bold"/>
                <a:cs typeface="Arial Bold"/>
                <a:sym typeface="Arial Bold"/>
              </a:rPr>
              <a:t>GenAI Reporting (RAG with Gemini)</a:t>
            </a:r>
          </a:p>
        </p:txBody>
      </p:sp>
      <p:grpSp>
        <p:nvGrpSpPr>
          <p:cNvPr id="20" name="Group 20"/>
          <p:cNvGrpSpPr/>
          <p:nvPr/>
        </p:nvGrpSpPr>
        <p:grpSpPr>
          <a:xfrm>
            <a:off x="718908" y="8860327"/>
            <a:ext cx="16345972" cy="1035701"/>
            <a:chOff x="-480789" y="-36785"/>
            <a:chExt cx="21794629" cy="1380934"/>
          </a:xfrm>
        </p:grpSpPr>
        <p:sp>
          <p:nvSpPr>
            <p:cNvPr id="21" name="Freeform 21"/>
            <p:cNvSpPr/>
            <p:nvPr/>
          </p:nvSpPr>
          <p:spPr>
            <a:xfrm>
              <a:off x="-480789" y="-36785"/>
              <a:ext cx="21313840" cy="1344149"/>
            </a:xfrm>
            <a:custGeom>
              <a:avLst/>
              <a:gdLst/>
              <a:ahLst/>
              <a:cxnLst/>
              <a:rect l="l" t="t" r="r" b="b"/>
              <a:pathLst>
                <a:path w="21313840" h="1344149">
                  <a:moveTo>
                    <a:pt x="0" y="0"/>
                  </a:moveTo>
                  <a:lnTo>
                    <a:pt x="21313840" y="0"/>
                  </a:lnTo>
                  <a:lnTo>
                    <a:pt x="21313840" y="1344149"/>
                  </a:lnTo>
                  <a:lnTo>
                    <a:pt x="0" y="1344149"/>
                  </a:lnTo>
                  <a:close/>
                </a:path>
              </a:pathLst>
            </a:custGeom>
            <a:solidFill>
              <a:srgbClr val="000000">
                <a:alpha val="0"/>
              </a:srgbClr>
            </a:solidFill>
          </p:spPr>
        </p:sp>
        <p:sp>
          <p:nvSpPr>
            <p:cNvPr id="22" name="TextBox 22"/>
            <p:cNvSpPr txBox="1"/>
            <p:nvPr/>
          </p:nvSpPr>
          <p:spPr>
            <a:xfrm>
              <a:off x="0" y="-9525"/>
              <a:ext cx="21313840" cy="1353674"/>
            </a:xfrm>
            <a:prstGeom prst="rect">
              <a:avLst/>
            </a:prstGeom>
          </p:spPr>
          <p:txBody>
            <a:bodyPr lIns="0" tIns="0" rIns="0" bIns="0" rtlCol="0" anchor="ctr"/>
            <a:lstStyle/>
            <a:p>
              <a:pPr algn="ctr">
                <a:lnSpc>
                  <a:spcPts val="2600"/>
                </a:lnSpc>
              </a:pPr>
              <a:r>
                <a:rPr lang="en-US" sz="2600" i="1" dirty="0">
                  <a:solidFill>
                    <a:srgbClr val="D19200"/>
                  </a:solidFill>
                  <a:latin typeface="Arial Italics"/>
                  <a:ea typeface="Arial Italics"/>
                  <a:cs typeface="Arial Italics"/>
                  <a:sym typeface="Arial Italics"/>
                </a:rPr>
                <a:t>Fusing Advanced AI for End-to-End Control</a:t>
              </a:r>
            </a:p>
          </p:txBody>
        </p:sp>
      </p:grpSp>
      <p:pic>
        <p:nvPicPr>
          <p:cNvPr id="32" name="Picture 31">
            <a:extLst>
              <a:ext uri="{FF2B5EF4-FFF2-40B4-BE49-F238E27FC236}">
                <a16:creationId xmlns:a16="http://schemas.microsoft.com/office/drawing/2014/main" id="{1DFDBFFA-AD59-E273-7971-23D6C4634444}"/>
              </a:ext>
            </a:extLst>
          </p:cNvPr>
          <p:cNvPicPr>
            <a:picLocks noChangeAspect="1"/>
          </p:cNvPicPr>
          <p:nvPr/>
        </p:nvPicPr>
        <p:blipFill>
          <a:blip r:embed="rId6"/>
          <a:srcRect t="-338" b="8184"/>
          <a:stretch>
            <a:fillRect/>
          </a:stretch>
        </p:blipFill>
        <p:spPr>
          <a:xfrm>
            <a:off x="4707313" y="5817514"/>
            <a:ext cx="4004285" cy="2859032"/>
          </a:xfrm>
          <a:prstGeom prst="rect">
            <a:avLst/>
          </a:prstGeom>
          <a:ln>
            <a:solidFill>
              <a:schemeClr val="tx1"/>
            </a:solidFill>
          </a:ln>
        </p:spPr>
      </p:pic>
      <p:pic>
        <p:nvPicPr>
          <p:cNvPr id="34" name="Picture 33">
            <a:extLst>
              <a:ext uri="{FF2B5EF4-FFF2-40B4-BE49-F238E27FC236}">
                <a16:creationId xmlns:a16="http://schemas.microsoft.com/office/drawing/2014/main" id="{C04F26F8-FB91-8479-9DAE-F612B770726E}"/>
              </a:ext>
            </a:extLst>
          </p:cNvPr>
          <p:cNvPicPr>
            <a:picLocks noChangeAspect="1"/>
          </p:cNvPicPr>
          <p:nvPr/>
        </p:nvPicPr>
        <p:blipFill>
          <a:blip r:embed="rId7"/>
          <a:stretch>
            <a:fillRect/>
          </a:stretch>
        </p:blipFill>
        <p:spPr>
          <a:xfrm>
            <a:off x="169997" y="5817514"/>
            <a:ext cx="4094999" cy="2820889"/>
          </a:xfrm>
          <a:prstGeom prst="rect">
            <a:avLst/>
          </a:prstGeom>
          <a:ln>
            <a:solidFill>
              <a:schemeClr val="tx1"/>
            </a:solidFill>
          </a:ln>
        </p:spPr>
      </p:pic>
      <p:pic>
        <p:nvPicPr>
          <p:cNvPr id="36" name="Picture 35">
            <a:extLst>
              <a:ext uri="{FF2B5EF4-FFF2-40B4-BE49-F238E27FC236}">
                <a16:creationId xmlns:a16="http://schemas.microsoft.com/office/drawing/2014/main" id="{19593F94-460A-80A1-23CD-050EE5B0A08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72190" y="6203188"/>
            <a:ext cx="4348561" cy="2059345"/>
          </a:xfrm>
          <a:prstGeom prst="rect">
            <a:avLst/>
          </a:prstGeom>
          <a:ln>
            <a:solidFill>
              <a:schemeClr val="tx1"/>
            </a:solidFill>
          </a:ln>
        </p:spPr>
      </p:pic>
      <p:pic>
        <p:nvPicPr>
          <p:cNvPr id="38" name="Picture 37">
            <a:extLst>
              <a:ext uri="{FF2B5EF4-FFF2-40B4-BE49-F238E27FC236}">
                <a16:creationId xmlns:a16="http://schemas.microsoft.com/office/drawing/2014/main" id="{10A98500-DEB0-802E-A39F-9F06E56F6C82}"/>
              </a:ext>
            </a:extLst>
          </p:cNvPr>
          <p:cNvPicPr>
            <a:picLocks noChangeAspect="1"/>
          </p:cNvPicPr>
          <p:nvPr/>
        </p:nvPicPr>
        <p:blipFill>
          <a:blip r:embed="rId9"/>
          <a:stretch>
            <a:fillRect/>
          </a:stretch>
        </p:blipFill>
        <p:spPr>
          <a:xfrm>
            <a:off x="13904127" y="5870411"/>
            <a:ext cx="3130046" cy="2878954"/>
          </a:xfrm>
          <a:prstGeom prst="rect">
            <a:avLst/>
          </a:prstGeom>
          <a:ln>
            <a:solidFill>
              <a:schemeClr val="tx1"/>
            </a:solid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84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20" b="-20"/>
              </a:stretch>
            </a:blipFill>
          </p:spPr>
        </p:sp>
      </p:grpSp>
      <p:grpSp>
        <p:nvGrpSpPr>
          <p:cNvPr id="4" name="Group 4"/>
          <p:cNvGrpSpPr>
            <a:grpSpLocks noChangeAspect="1"/>
          </p:cNvGrpSpPr>
          <p:nvPr/>
        </p:nvGrpSpPr>
        <p:grpSpPr>
          <a:xfrm>
            <a:off x="16488816" y="208166"/>
            <a:ext cx="1620984" cy="259188"/>
            <a:chOff x="0" y="0"/>
            <a:chExt cx="2161312" cy="345584"/>
          </a:xfrm>
        </p:grpSpPr>
        <p:sp>
          <p:nvSpPr>
            <p:cNvPr id="5" name="Freeform 5" descr="E:\projects\NaviKenz\PPT Deck\Exports\For PPT\Logo.png"/>
            <p:cNvSpPr/>
            <p:nvPr/>
          </p:nvSpPr>
          <p:spPr>
            <a:xfrm>
              <a:off x="0" y="0"/>
              <a:ext cx="2161286" cy="345567"/>
            </a:xfrm>
            <a:custGeom>
              <a:avLst/>
              <a:gdLst/>
              <a:ahLst/>
              <a:cxnLst/>
              <a:rect l="l" t="t" r="r" b="b"/>
              <a:pathLst>
                <a:path w="2161286" h="345567">
                  <a:moveTo>
                    <a:pt x="0" y="0"/>
                  </a:moveTo>
                  <a:lnTo>
                    <a:pt x="2161286" y="0"/>
                  </a:lnTo>
                  <a:lnTo>
                    <a:pt x="2161286" y="345567"/>
                  </a:lnTo>
                  <a:lnTo>
                    <a:pt x="0" y="345567"/>
                  </a:lnTo>
                  <a:lnTo>
                    <a:pt x="0" y="0"/>
                  </a:lnTo>
                  <a:close/>
                </a:path>
              </a:pathLst>
            </a:custGeom>
            <a:blipFill>
              <a:blip r:embed="rId3"/>
              <a:stretch>
                <a:fillRect r="-580" b="-4"/>
              </a:stretch>
            </a:blipFill>
          </p:spPr>
        </p:sp>
      </p:grpSp>
      <p:sp>
        <p:nvSpPr>
          <p:cNvPr id="6" name="Freeform 6"/>
          <p:cNvSpPr/>
          <p:nvPr/>
        </p:nvSpPr>
        <p:spPr>
          <a:xfrm>
            <a:off x="285700" y="10156062"/>
            <a:ext cx="17716600" cy="144000"/>
          </a:xfrm>
          <a:custGeom>
            <a:avLst/>
            <a:gdLst/>
            <a:ahLst/>
            <a:cxnLst/>
            <a:rect l="l" t="t" r="r" b="b"/>
            <a:pathLst>
              <a:path w="17716600" h="144000">
                <a:moveTo>
                  <a:pt x="0" y="0"/>
                </a:moveTo>
                <a:lnTo>
                  <a:pt x="17716600" y="0"/>
                </a:lnTo>
                <a:lnTo>
                  <a:pt x="17716600" y="144000"/>
                </a:lnTo>
                <a:lnTo>
                  <a:pt x="0" y="144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285700" y="361380"/>
            <a:ext cx="16026756" cy="1714500"/>
            <a:chOff x="0" y="0"/>
            <a:chExt cx="21369008" cy="2286000"/>
          </a:xfrm>
        </p:grpSpPr>
        <p:sp>
          <p:nvSpPr>
            <p:cNvPr id="8" name="Freeform 8"/>
            <p:cNvSpPr/>
            <p:nvPr/>
          </p:nvSpPr>
          <p:spPr>
            <a:xfrm>
              <a:off x="0" y="0"/>
              <a:ext cx="21369007" cy="2286000"/>
            </a:xfrm>
            <a:custGeom>
              <a:avLst/>
              <a:gdLst/>
              <a:ahLst/>
              <a:cxnLst/>
              <a:rect l="l" t="t" r="r" b="b"/>
              <a:pathLst>
                <a:path w="21369007" h="2286000">
                  <a:moveTo>
                    <a:pt x="0" y="0"/>
                  </a:moveTo>
                  <a:lnTo>
                    <a:pt x="21369007" y="0"/>
                  </a:lnTo>
                  <a:lnTo>
                    <a:pt x="21369007" y="2286000"/>
                  </a:lnTo>
                  <a:lnTo>
                    <a:pt x="0" y="2286000"/>
                  </a:lnTo>
                  <a:close/>
                </a:path>
              </a:pathLst>
            </a:custGeom>
            <a:solidFill>
              <a:srgbClr val="000000">
                <a:alpha val="0"/>
              </a:srgbClr>
            </a:solidFill>
          </p:spPr>
        </p:sp>
        <p:sp>
          <p:nvSpPr>
            <p:cNvPr id="9" name="TextBox 9"/>
            <p:cNvSpPr txBox="1"/>
            <p:nvPr/>
          </p:nvSpPr>
          <p:spPr>
            <a:xfrm>
              <a:off x="0" y="-123825"/>
              <a:ext cx="21369008" cy="2409825"/>
            </a:xfrm>
            <a:prstGeom prst="rect">
              <a:avLst/>
            </a:prstGeom>
          </p:spPr>
          <p:txBody>
            <a:bodyPr lIns="0" tIns="0" rIns="0" bIns="0" rtlCol="0" anchor="ctr"/>
            <a:lstStyle/>
            <a:p>
              <a:pPr algn="l">
                <a:lnSpc>
                  <a:spcPts val="4999"/>
                </a:lnSpc>
              </a:pPr>
              <a:r>
                <a:rPr lang="en-US" sz="3600" b="1" dirty="0">
                  <a:solidFill>
                    <a:srgbClr val="25647C"/>
                  </a:solidFill>
                  <a:latin typeface="Calibri (MS) Bold"/>
                  <a:ea typeface="Calibri (MS) Bold"/>
                  <a:cs typeface="Calibri (MS) Bold"/>
                  <a:sym typeface="Calibri (MS) Bold"/>
                </a:rPr>
                <a:t>ARCHITECTURE</a:t>
              </a:r>
            </a:p>
          </p:txBody>
        </p:sp>
      </p:grpSp>
      <p:pic>
        <p:nvPicPr>
          <p:cNvPr id="17" name="Picture 16">
            <a:extLst>
              <a:ext uri="{FF2B5EF4-FFF2-40B4-BE49-F238E27FC236}">
                <a16:creationId xmlns:a16="http://schemas.microsoft.com/office/drawing/2014/main" id="{D17334A5-FC65-A028-F4C3-8A80A6F09B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661" y="1866900"/>
            <a:ext cx="11811000" cy="7768662"/>
          </a:xfrm>
          <a:prstGeom prst="rect">
            <a:avLst/>
          </a:prstGeom>
        </p:spPr>
      </p:pic>
      <p:sp>
        <p:nvSpPr>
          <p:cNvPr id="18" name="Rectangle 17">
            <a:extLst>
              <a:ext uri="{FF2B5EF4-FFF2-40B4-BE49-F238E27FC236}">
                <a16:creationId xmlns:a16="http://schemas.microsoft.com/office/drawing/2014/main" id="{82096F84-F476-DB76-84CF-3D745531817F}"/>
              </a:ext>
            </a:extLst>
          </p:cNvPr>
          <p:cNvSpPr/>
          <p:nvPr/>
        </p:nvSpPr>
        <p:spPr>
          <a:xfrm>
            <a:off x="14241592" y="2091192"/>
            <a:ext cx="4036760" cy="7544370"/>
          </a:xfrm>
          <a:prstGeom prst="rect">
            <a:avLst/>
          </a:prstGeom>
          <a:solidFill>
            <a:srgbClr val="308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23">
            <a:extLst>
              <a:ext uri="{FF2B5EF4-FFF2-40B4-BE49-F238E27FC236}">
                <a16:creationId xmlns:a16="http://schemas.microsoft.com/office/drawing/2014/main" id="{D15C8390-8DFB-F5A4-7123-886C07248B56}"/>
              </a:ext>
            </a:extLst>
          </p:cNvPr>
          <p:cNvSpPr txBox="1"/>
          <p:nvPr/>
        </p:nvSpPr>
        <p:spPr>
          <a:xfrm>
            <a:off x="15175446" y="2418003"/>
            <a:ext cx="5289728" cy="641907"/>
          </a:xfrm>
          <a:prstGeom prst="rect">
            <a:avLst/>
          </a:prstGeom>
        </p:spPr>
        <p:txBody>
          <a:bodyPr lIns="0" tIns="0" rIns="0" bIns="0" rtlCol="0" anchor="t">
            <a:spAutoFit/>
          </a:bodyPr>
          <a:lstStyle/>
          <a:p>
            <a:pPr algn="l">
              <a:lnSpc>
                <a:spcPts val="2600"/>
              </a:lnSpc>
            </a:pPr>
            <a:r>
              <a:rPr lang="en-US" sz="2800" b="1" dirty="0">
                <a:solidFill>
                  <a:schemeClr val="bg1"/>
                </a:solidFill>
                <a:latin typeface="Arial Bold"/>
                <a:ea typeface="Arial Bold"/>
                <a:cs typeface="Arial Bold"/>
                <a:sym typeface="Arial Bold"/>
              </a:rPr>
              <a:t>TECH STACK</a:t>
            </a:r>
          </a:p>
          <a:p>
            <a:pPr algn="l">
              <a:lnSpc>
                <a:spcPts val="2600"/>
              </a:lnSpc>
            </a:pPr>
            <a:endParaRPr lang="en-US" sz="2000" b="1" dirty="0">
              <a:solidFill>
                <a:srgbClr val="25647C"/>
              </a:solidFill>
              <a:latin typeface="Arial Bold"/>
              <a:ea typeface="Arial Bold"/>
              <a:cs typeface="Arial Bold"/>
              <a:sym typeface="Arial Bold"/>
            </a:endParaRPr>
          </a:p>
        </p:txBody>
      </p:sp>
      <p:pic>
        <p:nvPicPr>
          <p:cNvPr id="11" name="Picture 10">
            <a:extLst>
              <a:ext uri="{FF2B5EF4-FFF2-40B4-BE49-F238E27FC236}">
                <a16:creationId xmlns:a16="http://schemas.microsoft.com/office/drawing/2014/main" id="{709FE8EF-D3FA-17C8-3154-A1343E2409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299349" y="2596380"/>
            <a:ext cx="2362958" cy="1181479"/>
          </a:xfrm>
          <a:prstGeom prst="rect">
            <a:avLst/>
          </a:prstGeom>
        </p:spPr>
      </p:pic>
      <p:pic>
        <p:nvPicPr>
          <p:cNvPr id="13" name="Picture 12">
            <a:extLst>
              <a:ext uri="{FF2B5EF4-FFF2-40B4-BE49-F238E27FC236}">
                <a16:creationId xmlns:a16="http://schemas.microsoft.com/office/drawing/2014/main" id="{AB3874D9-2F35-261F-C9BA-2B2B6E13D23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599866" y="3350012"/>
            <a:ext cx="1466978" cy="1466978"/>
          </a:xfrm>
          <a:prstGeom prst="rect">
            <a:avLst/>
          </a:prstGeom>
        </p:spPr>
      </p:pic>
      <p:pic>
        <p:nvPicPr>
          <p:cNvPr id="21" name="Picture 20">
            <a:extLst>
              <a:ext uri="{FF2B5EF4-FFF2-40B4-BE49-F238E27FC236}">
                <a16:creationId xmlns:a16="http://schemas.microsoft.com/office/drawing/2014/main" id="{861A693C-58AC-9A88-776A-0747A490891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729877" y="4654421"/>
            <a:ext cx="1044147" cy="1044147"/>
          </a:xfrm>
          <a:prstGeom prst="rect">
            <a:avLst/>
          </a:prstGeom>
        </p:spPr>
      </p:pic>
      <p:pic>
        <p:nvPicPr>
          <p:cNvPr id="23" name="Picture 22">
            <a:extLst>
              <a:ext uri="{FF2B5EF4-FFF2-40B4-BE49-F238E27FC236}">
                <a16:creationId xmlns:a16="http://schemas.microsoft.com/office/drawing/2014/main" id="{51980C03-F0B2-91B6-4A3D-243EBF637D1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719184" y="4778119"/>
            <a:ext cx="1506366" cy="922649"/>
          </a:xfrm>
          <a:prstGeom prst="rect">
            <a:avLst/>
          </a:prstGeom>
        </p:spPr>
      </p:pic>
      <p:pic>
        <p:nvPicPr>
          <p:cNvPr id="25" name="Picture 24">
            <a:extLst>
              <a:ext uri="{FF2B5EF4-FFF2-40B4-BE49-F238E27FC236}">
                <a16:creationId xmlns:a16="http://schemas.microsoft.com/office/drawing/2014/main" id="{F0C9F912-98D2-1E46-0FF0-C3C1549C0D1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900526" y="6313293"/>
            <a:ext cx="2292588" cy="2292588"/>
          </a:xfrm>
          <a:prstGeom prst="rect">
            <a:avLst/>
          </a:prstGeom>
        </p:spPr>
      </p:pic>
      <p:pic>
        <p:nvPicPr>
          <p:cNvPr id="27" name="Picture 26">
            <a:extLst>
              <a:ext uri="{FF2B5EF4-FFF2-40B4-BE49-F238E27FC236}">
                <a16:creationId xmlns:a16="http://schemas.microsoft.com/office/drawing/2014/main" id="{771AE2E5-9AAF-D94B-F8AB-B826C62B01D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478000" y="7251474"/>
            <a:ext cx="1181479" cy="1181479"/>
          </a:xfrm>
          <a:prstGeom prst="rect">
            <a:avLst/>
          </a:prstGeom>
        </p:spPr>
      </p:pic>
      <p:pic>
        <p:nvPicPr>
          <p:cNvPr id="31" name="Picture 30">
            <a:extLst>
              <a:ext uri="{FF2B5EF4-FFF2-40B4-BE49-F238E27FC236}">
                <a16:creationId xmlns:a16="http://schemas.microsoft.com/office/drawing/2014/main" id="{CAA3203C-8A3F-C687-8EFB-D64B12B221A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610468" y="4999309"/>
            <a:ext cx="2963071" cy="2963071"/>
          </a:xfrm>
          <a:prstGeom prst="rect">
            <a:avLst/>
          </a:prstGeom>
        </p:spPr>
      </p:pic>
      <p:pic>
        <p:nvPicPr>
          <p:cNvPr id="33" name="Picture 32">
            <a:extLst>
              <a:ext uri="{FF2B5EF4-FFF2-40B4-BE49-F238E27FC236}">
                <a16:creationId xmlns:a16="http://schemas.microsoft.com/office/drawing/2014/main" id="{362270A8-BD78-F7CA-1341-36DB9B41D99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6312454" y="7994793"/>
            <a:ext cx="1405885" cy="519519"/>
          </a:xfrm>
          <a:prstGeom prst="rect">
            <a:avLst/>
          </a:prstGeom>
        </p:spPr>
      </p:pic>
      <p:pic>
        <p:nvPicPr>
          <p:cNvPr id="35" name="Graphic 34">
            <a:extLst>
              <a:ext uri="{FF2B5EF4-FFF2-40B4-BE49-F238E27FC236}">
                <a16:creationId xmlns:a16="http://schemas.microsoft.com/office/drawing/2014/main" id="{8A171DE1-2699-1D80-24D2-753F2A22E85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5172742" y="8801100"/>
            <a:ext cx="2172096" cy="401838"/>
          </a:xfrm>
          <a:prstGeom prst="rect">
            <a:avLst/>
          </a:prstGeom>
        </p:spPr>
      </p:pic>
      <p:pic>
        <p:nvPicPr>
          <p:cNvPr id="37" name="Picture 36">
            <a:extLst>
              <a:ext uri="{FF2B5EF4-FFF2-40B4-BE49-F238E27FC236}">
                <a16:creationId xmlns:a16="http://schemas.microsoft.com/office/drawing/2014/main" id="{362D57CF-DB13-ABA9-2CE1-8197EE14A687}"/>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6437771" y="3314127"/>
            <a:ext cx="1814134" cy="104414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84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20" b="-20"/>
              </a:stretch>
            </a:blipFill>
          </p:spPr>
        </p:sp>
      </p:grpSp>
      <p:grpSp>
        <p:nvGrpSpPr>
          <p:cNvPr id="4" name="Group 4"/>
          <p:cNvGrpSpPr>
            <a:grpSpLocks noChangeAspect="1"/>
          </p:cNvGrpSpPr>
          <p:nvPr/>
        </p:nvGrpSpPr>
        <p:grpSpPr>
          <a:xfrm>
            <a:off x="16488816" y="208166"/>
            <a:ext cx="1620984" cy="259188"/>
            <a:chOff x="0" y="0"/>
            <a:chExt cx="2161312" cy="345584"/>
          </a:xfrm>
        </p:grpSpPr>
        <p:sp>
          <p:nvSpPr>
            <p:cNvPr id="5" name="Freeform 5" descr="E:\projects\NaviKenz\PPT Deck\Exports\For PPT\Logo.png"/>
            <p:cNvSpPr/>
            <p:nvPr/>
          </p:nvSpPr>
          <p:spPr>
            <a:xfrm>
              <a:off x="0" y="0"/>
              <a:ext cx="2161286" cy="345567"/>
            </a:xfrm>
            <a:custGeom>
              <a:avLst/>
              <a:gdLst/>
              <a:ahLst/>
              <a:cxnLst/>
              <a:rect l="l" t="t" r="r" b="b"/>
              <a:pathLst>
                <a:path w="2161286" h="345567">
                  <a:moveTo>
                    <a:pt x="0" y="0"/>
                  </a:moveTo>
                  <a:lnTo>
                    <a:pt x="2161286" y="0"/>
                  </a:lnTo>
                  <a:lnTo>
                    <a:pt x="2161286" y="345567"/>
                  </a:lnTo>
                  <a:lnTo>
                    <a:pt x="0" y="345567"/>
                  </a:lnTo>
                  <a:lnTo>
                    <a:pt x="0" y="0"/>
                  </a:lnTo>
                  <a:close/>
                </a:path>
              </a:pathLst>
            </a:custGeom>
            <a:blipFill>
              <a:blip r:embed="rId3"/>
              <a:stretch>
                <a:fillRect r="-580" b="-4"/>
              </a:stretch>
            </a:blipFill>
          </p:spPr>
        </p:sp>
      </p:grpSp>
      <p:sp>
        <p:nvSpPr>
          <p:cNvPr id="6" name="Freeform 6"/>
          <p:cNvSpPr/>
          <p:nvPr/>
        </p:nvSpPr>
        <p:spPr>
          <a:xfrm>
            <a:off x="285700" y="10156062"/>
            <a:ext cx="17716600" cy="144000"/>
          </a:xfrm>
          <a:custGeom>
            <a:avLst/>
            <a:gdLst/>
            <a:ahLst/>
            <a:cxnLst/>
            <a:rect l="l" t="t" r="r" b="b"/>
            <a:pathLst>
              <a:path w="17716600" h="144000">
                <a:moveTo>
                  <a:pt x="0" y="0"/>
                </a:moveTo>
                <a:lnTo>
                  <a:pt x="17716600" y="0"/>
                </a:lnTo>
                <a:lnTo>
                  <a:pt x="17716600" y="144000"/>
                </a:lnTo>
                <a:lnTo>
                  <a:pt x="0" y="144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285700" y="361380"/>
            <a:ext cx="16026756" cy="1714500"/>
            <a:chOff x="0" y="0"/>
            <a:chExt cx="21369008" cy="2286000"/>
          </a:xfrm>
        </p:grpSpPr>
        <p:sp>
          <p:nvSpPr>
            <p:cNvPr id="8" name="Freeform 8"/>
            <p:cNvSpPr/>
            <p:nvPr/>
          </p:nvSpPr>
          <p:spPr>
            <a:xfrm>
              <a:off x="0" y="0"/>
              <a:ext cx="21369007" cy="2286000"/>
            </a:xfrm>
            <a:custGeom>
              <a:avLst/>
              <a:gdLst/>
              <a:ahLst/>
              <a:cxnLst/>
              <a:rect l="l" t="t" r="r" b="b"/>
              <a:pathLst>
                <a:path w="21369007" h="2286000">
                  <a:moveTo>
                    <a:pt x="0" y="0"/>
                  </a:moveTo>
                  <a:lnTo>
                    <a:pt x="21369007" y="0"/>
                  </a:lnTo>
                  <a:lnTo>
                    <a:pt x="21369007" y="2286000"/>
                  </a:lnTo>
                  <a:lnTo>
                    <a:pt x="0" y="2286000"/>
                  </a:lnTo>
                  <a:close/>
                </a:path>
              </a:pathLst>
            </a:custGeom>
            <a:solidFill>
              <a:srgbClr val="000000">
                <a:alpha val="0"/>
              </a:srgbClr>
            </a:solidFill>
          </p:spPr>
        </p:sp>
        <p:sp>
          <p:nvSpPr>
            <p:cNvPr id="9" name="TextBox 9"/>
            <p:cNvSpPr txBox="1"/>
            <p:nvPr/>
          </p:nvSpPr>
          <p:spPr>
            <a:xfrm>
              <a:off x="0" y="-123825"/>
              <a:ext cx="21369008" cy="2409825"/>
            </a:xfrm>
            <a:prstGeom prst="rect">
              <a:avLst/>
            </a:prstGeom>
          </p:spPr>
          <p:txBody>
            <a:bodyPr lIns="0" tIns="0" rIns="0" bIns="0" rtlCol="0" anchor="ctr"/>
            <a:lstStyle/>
            <a:p>
              <a:pPr algn="l">
                <a:lnSpc>
                  <a:spcPts val="4999"/>
                </a:lnSpc>
              </a:pPr>
              <a:r>
                <a:rPr lang="en-US" sz="3600" b="1" dirty="0">
                  <a:solidFill>
                    <a:srgbClr val="25647C"/>
                  </a:solidFill>
                  <a:latin typeface="Calibri (MS) Bold"/>
                  <a:ea typeface="Calibri (MS) Bold"/>
                  <a:cs typeface="Calibri (MS) Bold"/>
                  <a:sym typeface="Calibri (MS) Bold"/>
                </a:rPr>
                <a:t>BUSSINESS IMPACT</a:t>
              </a:r>
            </a:p>
          </p:txBody>
        </p:sp>
      </p:grpSp>
      <p:sp>
        <p:nvSpPr>
          <p:cNvPr id="10" name="TextBox 10"/>
          <p:cNvSpPr txBox="1"/>
          <p:nvPr/>
        </p:nvSpPr>
        <p:spPr>
          <a:xfrm>
            <a:off x="9372600" y="5699962"/>
            <a:ext cx="10715087" cy="3335337"/>
          </a:xfrm>
          <a:prstGeom prst="rect">
            <a:avLst/>
          </a:prstGeom>
        </p:spPr>
        <p:txBody>
          <a:bodyPr wrap="square" lIns="0" tIns="0" rIns="0" bIns="0" rtlCol="0" anchor="t">
            <a:spAutoFit/>
          </a:bodyPr>
          <a:lstStyle/>
          <a:p>
            <a:pPr marL="289560" lvl="1" algn="l">
              <a:lnSpc>
                <a:spcPts val="2879"/>
              </a:lnSpc>
            </a:pPr>
            <a:r>
              <a:rPr lang="en-US" sz="2800" b="1" dirty="0">
                <a:solidFill>
                  <a:schemeClr val="tx2"/>
                </a:solidFill>
                <a:latin typeface="Calibri (MS)"/>
                <a:ea typeface="Calibri (MS)"/>
                <a:cs typeface="Calibri (MS)"/>
                <a:sym typeface="Calibri (MS)"/>
              </a:rPr>
              <a:t>Report Preparation Time</a:t>
            </a:r>
          </a:p>
          <a:p>
            <a:pPr marL="289560" lvl="1" algn="l">
              <a:lnSpc>
                <a:spcPts val="2879"/>
              </a:lnSpc>
            </a:pPr>
            <a:r>
              <a:rPr lang="en-US" sz="2400" b="1" dirty="0">
                <a:solidFill>
                  <a:srgbClr val="404040"/>
                </a:solidFill>
                <a:latin typeface="Calibri (MS)"/>
                <a:ea typeface="Calibri (MS)"/>
                <a:cs typeface="Calibri (MS)"/>
                <a:sym typeface="Calibri (MS)"/>
              </a:rPr>
              <a:t> </a:t>
            </a:r>
            <a:r>
              <a:rPr lang="en-US" sz="2400" dirty="0">
                <a:solidFill>
                  <a:srgbClr val="404040"/>
                </a:solidFill>
                <a:latin typeface="Calibri (MS)"/>
                <a:ea typeface="Calibri (MS)"/>
                <a:cs typeface="Calibri (MS)"/>
                <a:sym typeface="Calibri (MS)"/>
              </a:rPr>
              <a:t>Slashed from </a:t>
            </a:r>
            <a:r>
              <a:rPr lang="en-US" sz="2400" b="1" dirty="0">
                <a:solidFill>
                  <a:srgbClr val="404040"/>
                </a:solidFill>
                <a:latin typeface="Calibri (MS)"/>
                <a:ea typeface="Calibri (MS)"/>
                <a:cs typeface="Calibri (MS)"/>
                <a:sym typeface="Calibri (MS)"/>
              </a:rPr>
              <a:t>8 hours to 8 minutes </a:t>
            </a:r>
            <a:r>
              <a:rPr lang="en-US" sz="2400" dirty="0">
                <a:solidFill>
                  <a:srgbClr val="404040"/>
                </a:solidFill>
                <a:latin typeface="Calibri (MS)"/>
                <a:ea typeface="Calibri (MS)"/>
                <a:cs typeface="Calibri (MS)"/>
                <a:sym typeface="Calibri (MS)"/>
              </a:rPr>
              <a:t>(A 90% reduction)</a:t>
            </a:r>
          </a:p>
          <a:p>
            <a:pPr marL="289560" lvl="1" algn="l">
              <a:lnSpc>
                <a:spcPts val="2879"/>
              </a:lnSpc>
            </a:pPr>
            <a:endParaRPr lang="en-US" sz="2400" dirty="0">
              <a:solidFill>
                <a:srgbClr val="404040"/>
              </a:solidFill>
              <a:latin typeface="Calibri (MS)"/>
              <a:ea typeface="Calibri (MS)"/>
              <a:cs typeface="Calibri (MS)"/>
              <a:sym typeface="Calibri (MS)"/>
            </a:endParaRPr>
          </a:p>
          <a:p>
            <a:pPr marL="289560" lvl="1" algn="l">
              <a:lnSpc>
                <a:spcPts val="2879"/>
              </a:lnSpc>
            </a:pPr>
            <a:endParaRPr lang="en-US" sz="2400" dirty="0">
              <a:solidFill>
                <a:srgbClr val="404040"/>
              </a:solidFill>
              <a:latin typeface="Calibri (MS)"/>
              <a:ea typeface="Calibri (MS)"/>
              <a:cs typeface="Calibri (MS)"/>
              <a:sym typeface="Calibri (MS)"/>
            </a:endParaRPr>
          </a:p>
          <a:p>
            <a:pPr marL="289560" lvl="1" algn="l">
              <a:lnSpc>
                <a:spcPts val="2879"/>
              </a:lnSpc>
            </a:pPr>
            <a:endParaRPr lang="en-US" sz="2400" dirty="0">
              <a:solidFill>
                <a:srgbClr val="404040"/>
              </a:solidFill>
              <a:latin typeface="Calibri (MS)"/>
              <a:ea typeface="Calibri (MS)"/>
              <a:cs typeface="Calibri (MS)"/>
              <a:sym typeface="Calibri (MS)"/>
            </a:endParaRPr>
          </a:p>
          <a:p>
            <a:pPr marL="289560" lvl="1" algn="l">
              <a:lnSpc>
                <a:spcPts val="2879"/>
              </a:lnSpc>
            </a:pPr>
            <a:r>
              <a:rPr lang="en-US" sz="2800" b="1" dirty="0">
                <a:solidFill>
                  <a:schemeClr val="tx2"/>
                </a:solidFill>
                <a:latin typeface="Calibri (MS)"/>
                <a:ea typeface="Calibri (MS)"/>
                <a:cs typeface="Calibri (MS)"/>
                <a:sym typeface="Calibri (MS)"/>
              </a:rPr>
              <a:t>Sampling Costs </a:t>
            </a:r>
          </a:p>
          <a:p>
            <a:pPr marL="289560" lvl="1" algn="l">
              <a:lnSpc>
                <a:spcPts val="2879"/>
              </a:lnSpc>
            </a:pPr>
            <a:r>
              <a:rPr lang="en-US" sz="2400" dirty="0">
                <a:solidFill>
                  <a:srgbClr val="404040"/>
                </a:solidFill>
                <a:latin typeface="Calibri (MS)"/>
                <a:ea typeface="Calibri (MS)"/>
                <a:cs typeface="Calibri (MS)"/>
                <a:sym typeface="Calibri (MS)"/>
              </a:rPr>
              <a:t>Decreased by </a:t>
            </a:r>
            <a:r>
              <a:rPr lang="en-US" sz="2400" b="1" dirty="0">
                <a:solidFill>
                  <a:srgbClr val="404040"/>
                </a:solidFill>
                <a:latin typeface="Calibri (MS)"/>
                <a:ea typeface="Calibri (MS)"/>
                <a:cs typeface="Calibri (MS)"/>
                <a:sym typeface="Calibri (MS)"/>
              </a:rPr>
              <a:t>33%, </a:t>
            </a:r>
            <a:r>
              <a:rPr lang="en-US" sz="2400" dirty="0">
                <a:solidFill>
                  <a:srgbClr val="404040"/>
                </a:solidFill>
                <a:latin typeface="Calibri (MS)"/>
                <a:ea typeface="Calibri (MS)"/>
                <a:cs typeface="Calibri (MS)"/>
                <a:sym typeface="Calibri (MS)"/>
              </a:rPr>
              <a:t>from $18k to $12k per batch</a:t>
            </a:r>
          </a:p>
          <a:p>
            <a:pPr marL="579120" lvl="1" indent="-289560" algn="l">
              <a:lnSpc>
                <a:spcPts val="2879"/>
              </a:lnSpc>
            </a:pPr>
            <a:endParaRPr lang="en-US" sz="2400" dirty="0">
              <a:solidFill>
                <a:srgbClr val="404040"/>
              </a:solidFill>
              <a:latin typeface="Calibri (MS)"/>
              <a:ea typeface="Calibri (MS)"/>
              <a:cs typeface="Calibri (MS)"/>
              <a:sym typeface="Calibri (MS)"/>
            </a:endParaRPr>
          </a:p>
          <a:p>
            <a:pPr marL="579120" lvl="1" indent="-289560" algn="l">
              <a:lnSpc>
                <a:spcPts val="2879"/>
              </a:lnSpc>
            </a:pPr>
            <a:endParaRPr lang="en-US" sz="2400" dirty="0">
              <a:solidFill>
                <a:srgbClr val="404040"/>
              </a:solidFill>
              <a:latin typeface="Calibri (MS)"/>
              <a:ea typeface="Calibri (MS)"/>
              <a:cs typeface="Calibri (MS)"/>
              <a:sym typeface="Calibri (MS)"/>
            </a:endParaRPr>
          </a:p>
        </p:txBody>
      </p:sp>
      <p:sp>
        <p:nvSpPr>
          <p:cNvPr id="17" name="TextBox 10">
            <a:extLst>
              <a:ext uri="{FF2B5EF4-FFF2-40B4-BE49-F238E27FC236}">
                <a16:creationId xmlns:a16="http://schemas.microsoft.com/office/drawing/2014/main" id="{7C956A4A-7FF3-2642-9252-10750D50EEFE}"/>
              </a:ext>
            </a:extLst>
          </p:cNvPr>
          <p:cNvSpPr txBox="1"/>
          <p:nvPr/>
        </p:nvSpPr>
        <p:spPr>
          <a:xfrm>
            <a:off x="264785" y="1788489"/>
            <a:ext cx="17460396" cy="2077492"/>
          </a:xfrm>
          <a:prstGeom prst="rect">
            <a:avLst/>
          </a:prstGeom>
        </p:spPr>
        <p:txBody>
          <a:bodyPr lIns="0" tIns="0" rIns="0" bIns="0" rtlCol="0" anchor="t">
            <a:spAutoFit/>
          </a:bodyPr>
          <a:lstStyle/>
          <a:p>
            <a:pPr algn="just">
              <a:lnSpc>
                <a:spcPts val="3839"/>
              </a:lnSpc>
            </a:pPr>
            <a:r>
              <a:rPr lang="en-US" sz="3199" dirty="0">
                <a:solidFill>
                  <a:srgbClr val="404040"/>
                </a:solidFill>
                <a:latin typeface="Calibri (MS)"/>
                <a:ea typeface="Calibri (MS)"/>
                <a:cs typeface="Calibri (MS)"/>
                <a:sym typeface="Calibri (MS)"/>
              </a:rPr>
              <a:t>Achieved significant gains in efficiency, massive cost reductions, and a dramatic acceleration of our production cycle, fundamentally transforming our operational capabilities.</a:t>
            </a:r>
          </a:p>
          <a:p>
            <a:pPr algn="just">
              <a:lnSpc>
                <a:spcPts val="3839"/>
              </a:lnSpc>
            </a:pPr>
            <a:endParaRPr lang="en-US" sz="3199" dirty="0">
              <a:solidFill>
                <a:srgbClr val="404040"/>
              </a:solidFill>
              <a:latin typeface="Calibri (MS)"/>
              <a:ea typeface="Calibri (MS)"/>
              <a:cs typeface="Calibri (MS)"/>
              <a:sym typeface="Calibri (MS)"/>
            </a:endParaRPr>
          </a:p>
          <a:p>
            <a:pPr algn="ctr">
              <a:lnSpc>
                <a:spcPts val="4800"/>
              </a:lnSpc>
            </a:pPr>
            <a:r>
              <a:rPr lang="en-US" sz="4000" i="1" dirty="0">
                <a:solidFill>
                  <a:srgbClr val="A65151"/>
                </a:solidFill>
                <a:latin typeface="Calibri (MS) Italics"/>
                <a:ea typeface="Calibri (MS) Italics"/>
                <a:cs typeface="Calibri (MS) Italics"/>
                <a:sym typeface="Calibri (MS) Italics"/>
              </a:rPr>
              <a:t>Transforming Manufacturing Efficiency &amp; Compliance</a:t>
            </a:r>
          </a:p>
        </p:txBody>
      </p:sp>
      <p:sp>
        <p:nvSpPr>
          <p:cNvPr id="19" name="TextBox 18">
            <a:extLst>
              <a:ext uri="{FF2B5EF4-FFF2-40B4-BE49-F238E27FC236}">
                <a16:creationId xmlns:a16="http://schemas.microsoft.com/office/drawing/2014/main" id="{539E534A-86C6-B5AE-8D0B-04540D769B2C}"/>
              </a:ext>
            </a:extLst>
          </p:cNvPr>
          <p:cNvSpPr txBox="1"/>
          <p:nvPr/>
        </p:nvSpPr>
        <p:spPr>
          <a:xfrm>
            <a:off x="1066800" y="5708808"/>
            <a:ext cx="9362364" cy="2683876"/>
          </a:xfrm>
          <a:prstGeom prst="rect">
            <a:avLst/>
          </a:prstGeom>
          <a:noFill/>
        </p:spPr>
        <p:txBody>
          <a:bodyPr wrap="square">
            <a:spAutoFit/>
          </a:bodyPr>
          <a:lstStyle/>
          <a:p>
            <a:pPr marL="289560" marR="0" lvl="1" algn="l" defTabSz="914400" rtl="0" eaLnBrk="1" fontAlgn="auto" latinLnBrk="0" hangingPunct="1">
              <a:lnSpc>
                <a:spcPts val="2879"/>
              </a:lnSpc>
              <a:spcBef>
                <a:spcPts val="0"/>
              </a:spcBef>
              <a:spcAft>
                <a:spcPts val="0"/>
              </a:spcAft>
              <a:buClrTx/>
              <a:buSzTx/>
              <a:tabLst/>
              <a:defRPr/>
            </a:pPr>
            <a:r>
              <a:rPr kumimoji="0" lang="en-US" sz="2800" b="1" i="0" u="none" strike="noStrike" kern="1200" cap="none" spc="0" normalizeH="0" baseline="0" noProof="0" dirty="0">
                <a:ln>
                  <a:noFill/>
                </a:ln>
                <a:solidFill>
                  <a:srgbClr val="1F497D"/>
                </a:solidFill>
                <a:effectLst/>
                <a:uLnTx/>
                <a:uFillTx/>
                <a:latin typeface="Calibri (MS)"/>
                <a:ea typeface="Calibri (MS)"/>
                <a:cs typeface="Calibri (MS)"/>
                <a:sym typeface="Calibri (MS)"/>
              </a:rPr>
              <a:t>Defect Detection Rate </a:t>
            </a:r>
          </a:p>
          <a:p>
            <a:pPr marL="289560" marR="0" lvl="1" indent="0" algn="l" defTabSz="914400" rtl="0" eaLnBrk="1" fontAlgn="auto" latinLnBrk="0" hangingPunct="1">
              <a:lnSpc>
                <a:spcPts val="2879"/>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04040"/>
                </a:solidFill>
                <a:effectLst/>
                <a:uLnTx/>
                <a:uFillTx/>
                <a:latin typeface="Calibri (MS)"/>
                <a:ea typeface="Calibri (MS)"/>
                <a:cs typeface="Calibri (MS)"/>
                <a:sym typeface="Calibri (MS)"/>
              </a:rPr>
              <a:t> </a:t>
            </a:r>
            <a:r>
              <a:rPr kumimoji="0" lang="en-US" sz="2400" b="0" i="0" u="none" strike="noStrike" kern="1200" cap="none" spc="0" normalizeH="0" baseline="0" noProof="0" dirty="0">
                <a:ln>
                  <a:noFill/>
                </a:ln>
                <a:solidFill>
                  <a:srgbClr val="404040"/>
                </a:solidFill>
                <a:effectLst/>
                <a:uLnTx/>
                <a:uFillTx/>
                <a:latin typeface="Calibri (MS)"/>
                <a:ea typeface="Calibri (MS)"/>
                <a:cs typeface="Calibri (MS)"/>
                <a:sym typeface="Calibri (MS)"/>
              </a:rPr>
              <a:t>Increased from </a:t>
            </a:r>
            <a:r>
              <a:rPr kumimoji="0" lang="en-US" sz="2400" b="1" i="0" u="none" strike="noStrike" kern="1200" cap="none" spc="0" normalizeH="0" baseline="0" noProof="0" dirty="0">
                <a:ln>
                  <a:noFill/>
                </a:ln>
                <a:solidFill>
                  <a:srgbClr val="404040"/>
                </a:solidFill>
                <a:effectLst/>
                <a:uLnTx/>
                <a:uFillTx/>
                <a:latin typeface="Calibri (MS)"/>
                <a:ea typeface="Calibri (MS)"/>
                <a:cs typeface="Calibri (MS)"/>
                <a:sym typeface="Calibri (MS)"/>
              </a:rPr>
              <a:t>72% to 94%</a:t>
            </a:r>
            <a:r>
              <a:rPr kumimoji="0" lang="en-US" sz="2400" b="0" i="0" u="none" strike="noStrike" kern="1200" cap="none" spc="0" normalizeH="0" baseline="0" noProof="0" dirty="0">
                <a:ln>
                  <a:noFill/>
                </a:ln>
                <a:solidFill>
                  <a:srgbClr val="404040"/>
                </a:solidFill>
                <a:effectLst/>
                <a:uLnTx/>
                <a:uFillTx/>
                <a:latin typeface="Calibri (MS)"/>
                <a:ea typeface="Calibri (MS)"/>
                <a:cs typeface="Calibri (MS)"/>
                <a:sym typeface="Calibri (MS)"/>
              </a:rPr>
              <a:t> (+22 percentage points)</a:t>
            </a:r>
          </a:p>
          <a:p>
            <a:pPr marL="289560" marR="0" lvl="1" indent="0" algn="l" defTabSz="914400" rtl="0" eaLnBrk="1" fontAlgn="auto" latinLnBrk="0" hangingPunct="1">
              <a:lnSpc>
                <a:spcPts val="2879"/>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404040"/>
              </a:solidFill>
              <a:effectLst/>
              <a:uLnTx/>
              <a:uFillTx/>
              <a:latin typeface="Calibri (MS)"/>
              <a:ea typeface="Calibri (MS)"/>
              <a:cs typeface="Calibri (MS)"/>
              <a:sym typeface="Calibri (MS)"/>
            </a:endParaRPr>
          </a:p>
          <a:p>
            <a:pPr marL="289560" marR="0" lvl="1" indent="0" algn="l" defTabSz="914400" rtl="0" eaLnBrk="1" fontAlgn="auto" latinLnBrk="0" hangingPunct="1">
              <a:lnSpc>
                <a:spcPts val="2879"/>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404040"/>
              </a:solidFill>
              <a:effectLst/>
              <a:uLnTx/>
              <a:uFillTx/>
              <a:latin typeface="Calibri (MS)"/>
              <a:ea typeface="Calibri (MS)"/>
              <a:cs typeface="Calibri (MS)"/>
              <a:sym typeface="Calibri (MS)"/>
            </a:endParaRPr>
          </a:p>
          <a:p>
            <a:pPr marL="289560" marR="0" lvl="1" indent="0" algn="l" defTabSz="914400" rtl="0" eaLnBrk="1" fontAlgn="auto" latinLnBrk="0" hangingPunct="1">
              <a:lnSpc>
                <a:spcPts val="2879"/>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404040"/>
              </a:solidFill>
              <a:effectLst/>
              <a:uLnTx/>
              <a:uFillTx/>
              <a:latin typeface="Calibri (MS)"/>
              <a:ea typeface="Calibri (MS)"/>
              <a:cs typeface="Calibri (MS)"/>
              <a:sym typeface="Calibri (MS)"/>
            </a:endParaRPr>
          </a:p>
          <a:p>
            <a:pPr marL="289560" marR="0" lvl="1" algn="l" defTabSz="914400" rtl="0" eaLnBrk="1" fontAlgn="auto" latinLnBrk="0" hangingPunct="1">
              <a:lnSpc>
                <a:spcPts val="2879"/>
              </a:lnSpc>
              <a:spcBef>
                <a:spcPts val="0"/>
              </a:spcBef>
              <a:spcAft>
                <a:spcPts val="0"/>
              </a:spcAft>
              <a:buClrTx/>
              <a:buSzTx/>
              <a:tabLst/>
              <a:defRPr/>
            </a:pPr>
            <a:r>
              <a:rPr kumimoji="0" lang="en-US" sz="2800" b="1" i="0" u="none" strike="noStrike" kern="1200" cap="none" spc="0" normalizeH="0" baseline="0" noProof="0" dirty="0">
                <a:ln>
                  <a:noFill/>
                </a:ln>
                <a:solidFill>
                  <a:srgbClr val="1F497D"/>
                </a:solidFill>
                <a:effectLst/>
                <a:uLnTx/>
                <a:uFillTx/>
                <a:latin typeface="Calibri (MS)"/>
                <a:ea typeface="Calibri (MS)"/>
                <a:cs typeface="Calibri (MS)"/>
                <a:sym typeface="Calibri (MS)"/>
              </a:rPr>
              <a:t>Batch Release Time </a:t>
            </a:r>
          </a:p>
          <a:p>
            <a:pPr marL="289560" marR="0" lvl="1" indent="0" algn="l" defTabSz="914400" rtl="0" eaLnBrk="1" fontAlgn="auto" latinLnBrk="0" hangingPunct="1">
              <a:lnSpc>
                <a:spcPts val="2879"/>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04040"/>
                </a:solidFill>
                <a:effectLst/>
                <a:uLnTx/>
                <a:uFillTx/>
                <a:latin typeface="Calibri (MS)"/>
                <a:ea typeface="Calibri (MS)"/>
                <a:cs typeface="Calibri (MS)"/>
                <a:sym typeface="Calibri (MS)"/>
              </a:rPr>
              <a:t> </a:t>
            </a:r>
            <a:r>
              <a:rPr kumimoji="0" lang="en-US" sz="2400" b="0" i="0" u="none" strike="noStrike" kern="1200" cap="none" spc="0" normalizeH="0" baseline="0" noProof="0" dirty="0">
                <a:ln>
                  <a:noFill/>
                </a:ln>
                <a:solidFill>
                  <a:srgbClr val="404040"/>
                </a:solidFill>
                <a:effectLst/>
                <a:uLnTx/>
                <a:uFillTx/>
                <a:latin typeface="Calibri (MS)"/>
                <a:ea typeface="Calibri (MS)"/>
                <a:cs typeface="Calibri (MS)"/>
                <a:sym typeface="Calibri (MS)"/>
              </a:rPr>
              <a:t>Reduced from </a:t>
            </a:r>
            <a:r>
              <a:rPr kumimoji="0" lang="en-US" sz="2400" b="1" i="0" u="none" strike="noStrike" kern="1200" cap="none" spc="0" normalizeH="0" baseline="0" noProof="0" dirty="0">
                <a:ln>
                  <a:noFill/>
                </a:ln>
                <a:solidFill>
                  <a:srgbClr val="404040"/>
                </a:solidFill>
                <a:effectLst/>
                <a:uLnTx/>
                <a:uFillTx/>
                <a:latin typeface="Calibri (MS)"/>
                <a:ea typeface="Calibri (MS)"/>
                <a:cs typeface="Calibri (MS)"/>
                <a:sym typeface="Calibri (MS)"/>
              </a:rPr>
              <a:t>48 hours to just 6 hours </a:t>
            </a:r>
            <a:r>
              <a:rPr kumimoji="0" lang="en-US" sz="2400" b="0" i="0" u="none" strike="noStrike" kern="1200" cap="none" spc="0" normalizeH="0" baseline="0" noProof="0" dirty="0">
                <a:ln>
                  <a:noFill/>
                </a:ln>
                <a:solidFill>
                  <a:srgbClr val="404040"/>
                </a:solidFill>
                <a:effectLst/>
                <a:uLnTx/>
                <a:uFillTx/>
                <a:latin typeface="Calibri (MS)"/>
                <a:ea typeface="Calibri (MS)"/>
                <a:cs typeface="Calibri (MS)"/>
                <a:sym typeface="Calibri (MS)"/>
              </a:rPr>
              <a:t>(An 87% reduction)</a:t>
            </a:r>
          </a:p>
        </p:txBody>
      </p:sp>
      <p:sp>
        <p:nvSpPr>
          <p:cNvPr id="20" name="Flowchart: Alternate Process 19">
            <a:extLst>
              <a:ext uri="{FF2B5EF4-FFF2-40B4-BE49-F238E27FC236}">
                <a16:creationId xmlns:a16="http://schemas.microsoft.com/office/drawing/2014/main" id="{7A7C46FD-E61B-B91A-938F-BC3368603803}"/>
              </a:ext>
            </a:extLst>
          </p:cNvPr>
          <p:cNvSpPr/>
          <p:nvPr/>
        </p:nvSpPr>
        <p:spPr>
          <a:xfrm>
            <a:off x="763840" y="5510982"/>
            <a:ext cx="16383000" cy="3335337"/>
          </a:xfrm>
          <a:prstGeom prst="flowChartAlternateProcess">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DD3A6EE9-F44F-A304-4752-BA45F6D4F056}"/>
              </a:ext>
            </a:extLst>
          </p:cNvPr>
          <p:cNvSpPr txBox="1"/>
          <p:nvPr/>
        </p:nvSpPr>
        <p:spPr>
          <a:xfrm>
            <a:off x="6572123" y="4752703"/>
            <a:ext cx="4766434" cy="584775"/>
          </a:xfrm>
          <a:prstGeom prst="rect">
            <a:avLst/>
          </a:prstGeom>
          <a:noFill/>
        </p:spPr>
        <p:txBody>
          <a:bodyPr wrap="square">
            <a:spAutoFit/>
          </a:bodyPr>
          <a:lstStyle/>
          <a:p>
            <a:r>
              <a:rPr kumimoji="0" lang="en-US" sz="3200" b="1" i="0" u="none" strike="noStrike" kern="1200" cap="none" spc="0" normalizeH="0" baseline="0" noProof="0" dirty="0">
                <a:ln>
                  <a:noFill/>
                </a:ln>
                <a:solidFill>
                  <a:srgbClr val="1F497D"/>
                </a:solidFill>
                <a:effectLst/>
                <a:uLnTx/>
                <a:uFillTx/>
                <a:latin typeface="Calibri (MS)"/>
                <a:ea typeface="Calibri (MS)"/>
                <a:cs typeface="Calibri (MS)"/>
                <a:sym typeface="Calibri (MS)"/>
              </a:rPr>
              <a:t>Key Performance Indicators</a:t>
            </a:r>
            <a:endParaRPr lang="en-IN"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84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20" b="-20"/>
              </a:stretch>
            </a:blipFill>
          </p:spPr>
        </p:sp>
      </p:grpSp>
      <p:grpSp>
        <p:nvGrpSpPr>
          <p:cNvPr id="4" name="Group 4"/>
          <p:cNvGrpSpPr>
            <a:grpSpLocks noChangeAspect="1"/>
          </p:cNvGrpSpPr>
          <p:nvPr/>
        </p:nvGrpSpPr>
        <p:grpSpPr>
          <a:xfrm>
            <a:off x="16488816" y="208166"/>
            <a:ext cx="1620984" cy="259188"/>
            <a:chOff x="0" y="0"/>
            <a:chExt cx="2161312" cy="345584"/>
          </a:xfrm>
        </p:grpSpPr>
        <p:sp>
          <p:nvSpPr>
            <p:cNvPr id="5" name="Freeform 5" descr="E:\projects\NaviKenz\PPT Deck\Exports\For PPT\Logo.png"/>
            <p:cNvSpPr/>
            <p:nvPr/>
          </p:nvSpPr>
          <p:spPr>
            <a:xfrm>
              <a:off x="0" y="0"/>
              <a:ext cx="2161286" cy="345567"/>
            </a:xfrm>
            <a:custGeom>
              <a:avLst/>
              <a:gdLst/>
              <a:ahLst/>
              <a:cxnLst/>
              <a:rect l="l" t="t" r="r" b="b"/>
              <a:pathLst>
                <a:path w="2161286" h="345567">
                  <a:moveTo>
                    <a:pt x="0" y="0"/>
                  </a:moveTo>
                  <a:lnTo>
                    <a:pt x="2161286" y="0"/>
                  </a:lnTo>
                  <a:lnTo>
                    <a:pt x="2161286" y="345567"/>
                  </a:lnTo>
                  <a:lnTo>
                    <a:pt x="0" y="345567"/>
                  </a:lnTo>
                  <a:lnTo>
                    <a:pt x="0" y="0"/>
                  </a:lnTo>
                  <a:close/>
                </a:path>
              </a:pathLst>
            </a:custGeom>
            <a:blipFill>
              <a:blip r:embed="rId3"/>
              <a:stretch>
                <a:fillRect r="-580" b="-4"/>
              </a:stretch>
            </a:blipFill>
          </p:spPr>
        </p:sp>
      </p:grpSp>
      <p:sp>
        <p:nvSpPr>
          <p:cNvPr id="6" name="Freeform 6"/>
          <p:cNvSpPr/>
          <p:nvPr/>
        </p:nvSpPr>
        <p:spPr>
          <a:xfrm>
            <a:off x="285700" y="10156062"/>
            <a:ext cx="17716600" cy="144000"/>
          </a:xfrm>
          <a:custGeom>
            <a:avLst/>
            <a:gdLst/>
            <a:ahLst/>
            <a:cxnLst/>
            <a:rect l="l" t="t" r="r" b="b"/>
            <a:pathLst>
              <a:path w="17716600" h="144000">
                <a:moveTo>
                  <a:pt x="0" y="0"/>
                </a:moveTo>
                <a:lnTo>
                  <a:pt x="17716600" y="0"/>
                </a:lnTo>
                <a:lnTo>
                  <a:pt x="17716600" y="144000"/>
                </a:lnTo>
                <a:lnTo>
                  <a:pt x="0" y="144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a:grpSpLocks noChangeAspect="1"/>
          </p:cNvGrpSpPr>
          <p:nvPr/>
        </p:nvGrpSpPr>
        <p:grpSpPr>
          <a:xfrm>
            <a:off x="0" y="-25400"/>
            <a:ext cx="18288000" cy="10287002"/>
            <a:chOff x="0" y="0"/>
            <a:chExt cx="24384000" cy="13716003"/>
          </a:xfrm>
        </p:grpSpPr>
        <p:sp>
          <p:nvSpPr>
            <p:cNvPr id="8" name="Freeform 8" descr="E:\projects\NaviKenz\PPT Deck\content\abstract-plexus-blue-geometrical-shapes-connection-ai-generated-image.jpg"/>
            <p:cNvSpPr/>
            <p:nvPr/>
          </p:nvSpPr>
          <p:spPr>
            <a:xfrm flipH="1">
              <a:off x="0" y="0"/>
              <a:ext cx="24384000" cy="13716000"/>
            </a:xfrm>
            <a:custGeom>
              <a:avLst/>
              <a:gdLst/>
              <a:ahLst/>
              <a:cxnLst/>
              <a:rect l="l" t="t" r="r" b="b"/>
              <a:pathLst>
                <a:path w="24384000" h="13716000">
                  <a:moveTo>
                    <a:pt x="24384000" y="0"/>
                  </a:moveTo>
                  <a:lnTo>
                    <a:pt x="0" y="0"/>
                  </a:lnTo>
                  <a:lnTo>
                    <a:pt x="0" y="13716000"/>
                  </a:lnTo>
                  <a:lnTo>
                    <a:pt x="24384000" y="13716000"/>
                  </a:lnTo>
                  <a:lnTo>
                    <a:pt x="24384000" y="0"/>
                  </a:lnTo>
                  <a:close/>
                </a:path>
              </a:pathLst>
            </a:custGeom>
            <a:blipFill>
              <a:blip r:embed="rId6"/>
              <a:stretch>
                <a:fillRect l="-1528" t="-20741" r="-50087" b="-30268"/>
              </a:stretch>
            </a:blipFill>
          </p:spPr>
        </p:sp>
      </p:grpSp>
      <p:grpSp>
        <p:nvGrpSpPr>
          <p:cNvPr id="9" name="Group 9"/>
          <p:cNvGrpSpPr>
            <a:grpSpLocks noChangeAspect="1"/>
          </p:cNvGrpSpPr>
          <p:nvPr/>
        </p:nvGrpSpPr>
        <p:grpSpPr>
          <a:xfrm>
            <a:off x="16488638" y="210478"/>
            <a:ext cx="1621064" cy="259200"/>
            <a:chOff x="0" y="0"/>
            <a:chExt cx="2161419" cy="345600"/>
          </a:xfrm>
        </p:grpSpPr>
        <p:sp>
          <p:nvSpPr>
            <p:cNvPr id="10" name="Freeform 10" descr="E:\projects\NaviKenz\PPT Deck\Exports\For PPT\Logo.png"/>
            <p:cNvSpPr/>
            <p:nvPr/>
          </p:nvSpPr>
          <p:spPr>
            <a:xfrm>
              <a:off x="0" y="0"/>
              <a:ext cx="2161413" cy="345567"/>
            </a:xfrm>
            <a:custGeom>
              <a:avLst/>
              <a:gdLst/>
              <a:ahLst/>
              <a:cxnLst/>
              <a:rect l="l" t="t" r="r" b="b"/>
              <a:pathLst>
                <a:path w="2161413" h="345567">
                  <a:moveTo>
                    <a:pt x="0" y="0"/>
                  </a:moveTo>
                  <a:lnTo>
                    <a:pt x="2161413" y="0"/>
                  </a:lnTo>
                  <a:lnTo>
                    <a:pt x="2161413" y="345567"/>
                  </a:lnTo>
                  <a:lnTo>
                    <a:pt x="0" y="345567"/>
                  </a:lnTo>
                  <a:lnTo>
                    <a:pt x="0" y="0"/>
                  </a:lnTo>
                  <a:close/>
                </a:path>
              </a:pathLst>
            </a:custGeom>
            <a:blipFill>
              <a:blip r:embed="rId7"/>
              <a:stretch>
                <a:fillRect r="-579" b="-9"/>
              </a:stretch>
            </a:blipFill>
          </p:spPr>
        </p:sp>
      </p:grpSp>
      <p:sp>
        <p:nvSpPr>
          <p:cNvPr id="15" name="Rectangle 14">
            <a:extLst>
              <a:ext uri="{FF2B5EF4-FFF2-40B4-BE49-F238E27FC236}">
                <a16:creationId xmlns:a16="http://schemas.microsoft.com/office/drawing/2014/main" id="{279E2A38-4698-AF74-21CC-95A31321023F}"/>
              </a:ext>
            </a:extLst>
          </p:cNvPr>
          <p:cNvSpPr/>
          <p:nvPr/>
        </p:nvSpPr>
        <p:spPr>
          <a:xfrm>
            <a:off x="914400" y="5524500"/>
            <a:ext cx="7239000" cy="29718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1" name="TextBox 11"/>
          <p:cNvSpPr txBox="1"/>
          <p:nvPr/>
        </p:nvSpPr>
        <p:spPr>
          <a:xfrm>
            <a:off x="1536066" y="6494147"/>
            <a:ext cx="15361920" cy="1231106"/>
          </a:xfrm>
          <a:prstGeom prst="rect">
            <a:avLst/>
          </a:prstGeom>
        </p:spPr>
        <p:txBody>
          <a:bodyPr lIns="0" tIns="0" rIns="0" bIns="0" rtlCol="0" anchor="t">
            <a:spAutoFit/>
          </a:bodyPr>
          <a:lstStyle/>
          <a:p>
            <a:pPr algn="l">
              <a:lnSpc>
                <a:spcPts val="9600"/>
              </a:lnSpc>
            </a:pPr>
            <a:r>
              <a:rPr lang="en-US" sz="8000" b="1" dirty="0">
                <a:solidFill>
                  <a:srgbClr val="FFFFFF"/>
                </a:solidFill>
                <a:latin typeface="Calibri (MS) Bold"/>
                <a:ea typeface="Calibri (MS) Bold"/>
                <a:cs typeface="Calibri (MS) Bold"/>
                <a:sym typeface="Calibri (MS) Bold"/>
              </a:rPr>
              <a:t>Thank You</a:t>
            </a:r>
          </a:p>
        </p:txBody>
      </p:sp>
      <p:grpSp>
        <p:nvGrpSpPr>
          <p:cNvPr id="12" name="Group 12"/>
          <p:cNvGrpSpPr/>
          <p:nvPr/>
        </p:nvGrpSpPr>
        <p:grpSpPr>
          <a:xfrm>
            <a:off x="1444626" y="4360070"/>
            <a:ext cx="15544800" cy="2250280"/>
            <a:chOff x="0" y="0"/>
            <a:chExt cx="20726400" cy="3000373"/>
          </a:xfrm>
        </p:grpSpPr>
        <p:sp>
          <p:nvSpPr>
            <p:cNvPr id="13" name="Freeform 13"/>
            <p:cNvSpPr/>
            <p:nvPr/>
          </p:nvSpPr>
          <p:spPr>
            <a:xfrm>
              <a:off x="0" y="0"/>
              <a:ext cx="20726400" cy="3000373"/>
            </a:xfrm>
            <a:custGeom>
              <a:avLst/>
              <a:gdLst/>
              <a:ahLst/>
              <a:cxnLst/>
              <a:rect l="l" t="t" r="r" b="b"/>
              <a:pathLst>
                <a:path w="20726400" h="3000373">
                  <a:moveTo>
                    <a:pt x="0" y="0"/>
                  </a:moveTo>
                  <a:lnTo>
                    <a:pt x="20726400" y="0"/>
                  </a:lnTo>
                  <a:lnTo>
                    <a:pt x="20726400" y="3000373"/>
                  </a:lnTo>
                  <a:lnTo>
                    <a:pt x="0" y="3000373"/>
                  </a:lnTo>
                  <a:close/>
                </a:path>
              </a:pathLst>
            </a:custGeom>
            <a:solidFill>
              <a:srgbClr val="000000">
                <a:alpha val="0"/>
              </a:srgbClr>
            </a:solidFill>
          </p:spPr>
        </p:sp>
        <p:sp>
          <p:nvSpPr>
            <p:cNvPr id="14" name="TextBox 14"/>
            <p:cNvSpPr txBox="1"/>
            <p:nvPr/>
          </p:nvSpPr>
          <p:spPr>
            <a:xfrm>
              <a:off x="0" y="-76200"/>
              <a:ext cx="20726400" cy="3076573"/>
            </a:xfrm>
            <a:prstGeom prst="rect">
              <a:avLst/>
            </a:prstGeom>
          </p:spPr>
          <p:txBody>
            <a:bodyPr lIns="0" tIns="0" rIns="0" bIns="0" rtlCol="0" anchor="b"/>
            <a:lstStyle/>
            <a:p>
              <a:pPr algn="l">
                <a:lnSpc>
                  <a:spcPts val="4800"/>
                </a:lnSpc>
              </a:pPr>
              <a:r>
                <a:rPr lang="en-US" sz="4000" b="1" dirty="0">
                  <a:solidFill>
                    <a:srgbClr val="FFFFFF"/>
                  </a:solidFill>
                  <a:latin typeface="Calibri (MS)"/>
                  <a:ea typeface="Calibri (MS)"/>
                  <a:cs typeface="Calibri (MS)"/>
                  <a:sym typeface="Calibri (MS)"/>
                </a:rPr>
                <a:t>Feel Free to Ask Any Question</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239</TotalTime>
  <Words>596</Words>
  <Application>Microsoft Office PowerPoint</Application>
  <PresentationFormat>Custom</PresentationFormat>
  <Paragraphs>86</Paragraphs>
  <Slides>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Calibri</vt:lpstr>
      <vt:lpstr>Calibri (MS) Bold</vt:lpstr>
      <vt:lpstr>Calibri (MS)</vt:lpstr>
      <vt:lpstr>Arial Italics</vt:lpstr>
      <vt:lpstr>Arial Bold</vt:lpstr>
      <vt:lpstr>Arial</vt:lpstr>
      <vt:lpstr>Calibri (MS)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Template_NaviKenz_Alternate.pptx</dc:title>
  <cp:lastModifiedBy>Granth Gaurav</cp:lastModifiedBy>
  <cp:revision>7</cp:revision>
  <dcterms:created xsi:type="dcterms:W3CDTF">2006-08-16T00:00:00Z</dcterms:created>
  <dcterms:modified xsi:type="dcterms:W3CDTF">2025-08-01T06:26:50Z</dcterms:modified>
  <dc:identifier>DAGuwsuyfxg</dc:identifier>
</cp:coreProperties>
</file>